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86" r:id="rId2"/>
    <p:sldId id="297" r:id="rId3"/>
    <p:sldId id="340" r:id="rId4"/>
    <p:sldId id="353" r:id="rId5"/>
    <p:sldId id="284" r:id="rId6"/>
    <p:sldId id="311" r:id="rId7"/>
    <p:sldId id="302" r:id="rId8"/>
    <p:sldId id="341" r:id="rId9"/>
    <p:sldId id="346" r:id="rId10"/>
    <p:sldId id="354" r:id="rId11"/>
    <p:sldId id="285" r:id="rId12"/>
    <p:sldId id="355" r:id="rId13"/>
    <p:sldId id="356" r:id="rId14"/>
    <p:sldId id="316" r:id="rId15"/>
    <p:sldId id="349" r:id="rId16"/>
    <p:sldId id="357" r:id="rId17"/>
    <p:sldId id="308" r:id="rId18"/>
    <p:sldId id="318" r:id="rId19"/>
    <p:sldId id="358" r:id="rId20"/>
    <p:sldId id="314" r:id="rId21"/>
    <p:sldId id="361" r:id="rId22"/>
    <p:sldId id="342" r:id="rId23"/>
    <p:sldId id="317" r:id="rId24"/>
    <p:sldId id="327" r:id="rId25"/>
    <p:sldId id="329" r:id="rId26"/>
    <p:sldId id="326" r:id="rId27"/>
    <p:sldId id="328" r:id="rId28"/>
    <p:sldId id="347" r:id="rId29"/>
    <p:sldId id="348" r:id="rId30"/>
    <p:sldId id="351" r:id="rId31"/>
    <p:sldId id="323" r:id="rId32"/>
    <p:sldId id="360" r:id="rId33"/>
    <p:sldId id="363" r:id="rId34"/>
    <p:sldId id="35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66834" autoAdjust="0"/>
  </p:normalViewPr>
  <p:slideViewPr>
    <p:cSldViewPr snapToGrid="0">
      <p:cViewPr varScale="1">
        <p:scale>
          <a:sx n="57" d="100"/>
          <a:sy n="57" d="100"/>
        </p:scale>
        <p:origin x="144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2CAF-C933-4007-A358-6531FF86AAC7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0CE4D-3E23-4AF2-AEA2-790EC4848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8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0CE4D-3E23-4AF2-AEA2-790EC48484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97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4917D-2B30-F64A-BA2F-ED38108CD79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05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4917D-2B30-F64A-BA2F-ED38108CD79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93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4917D-2B30-F64A-BA2F-ED38108CD79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13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4917D-2B30-F64A-BA2F-ED38108CD79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06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4917D-2B30-F64A-BA2F-ED38108CD79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68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4917D-2B30-F64A-BA2F-ED38108CD7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26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4917D-2B30-F64A-BA2F-ED38108CD7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54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4917D-2B30-F64A-BA2F-ED38108CD7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28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4917D-2B30-F64A-BA2F-ED38108CD7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81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is your champion?</a:t>
            </a:r>
          </a:p>
          <a:p>
            <a:pPr marL="171450" indent="-171450">
              <a:buFontTx/>
              <a:buChar char="-"/>
            </a:pPr>
            <a:r>
              <a:rPr lang="en-US" dirty="0"/>
              <a:t>Junior faculty? Established admin? </a:t>
            </a:r>
          </a:p>
          <a:p>
            <a:pPr marL="171450" indent="-171450">
              <a:buFontTx/>
              <a:buChar char="-"/>
            </a:pPr>
            <a:r>
              <a:rPr lang="en-US" dirty="0"/>
              <a:t>Are they settled in their role? New? Retiring?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Motivation?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Community benefit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Rural or urban populations needing more attending's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Altruism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 desire to give back to education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Hospital Initiative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4917D-2B30-F64A-BA2F-ED38108CD7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46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4917D-2B30-F64A-BA2F-ED38108CD7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15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0CE4D-3E23-4AF2-AEA2-790EC48484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76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4917D-2B30-F64A-BA2F-ED38108CD7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6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82504" y="3093330"/>
            <a:ext cx="10087121" cy="11105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 b="0" i="0" spc="-70" baseline="0">
                <a:solidFill>
                  <a:schemeClr val="accent5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Yu Gothic Medium" panose="020B05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rgbClr val="003D69"/>
          </a:solidFill>
          <a:ln>
            <a:solidFill>
              <a:srgbClr val="003D6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  <a:latin typeface="Hamburg-Light" pitchFamily="50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0BB2E6-5EDE-4F5B-AD06-4374225B9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4615" y="6663313"/>
            <a:ext cx="1811448" cy="316054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Yu Gothic Medium" panose="020B0500000000000000" pitchFamily="34" charset="-128"/>
              </a:defRPr>
            </a:lvl1pPr>
          </a:lstStyle>
          <a:p>
            <a:fld id="{C5BDBFFD-EF26-CF4A-913F-5EDFA9856706}" type="slidenum">
              <a:rPr lang="en-US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7" name="Picture 6" descr="HOI-Logo-reversed.png">
            <a:extLst>
              <a:ext uri="{FF2B5EF4-FFF2-40B4-BE49-F238E27FC236}">
                <a16:creationId xmlns:a16="http://schemas.microsoft.com/office/drawing/2014/main" id="{D855EBB2-0457-4DF6-BA2F-B04EFC0ACC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1" y="177800"/>
            <a:ext cx="1320934" cy="10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2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5369" y="2370054"/>
            <a:ext cx="5949902" cy="39784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 spc="-70" baseline="0">
                <a:solidFill>
                  <a:schemeClr val="accent3">
                    <a:lumMod val="7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Yu Gothic Medium" panose="020B0500000000000000" pitchFamily="34" charset="-128"/>
              </a:defRPr>
            </a:lvl1pPr>
            <a:lvl2pPr marL="396875" indent="-174625">
              <a:defRPr sz="1800" b="0" i="0" spc="-70" baseline="0">
                <a:solidFill>
                  <a:schemeClr val="bg2">
                    <a:lumMod val="5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Yu Gothic Medium" panose="020B0500000000000000" pitchFamily="34" charset="-128"/>
              </a:defRPr>
            </a:lvl2pPr>
            <a:lvl3pPr marL="746125" indent="-174625">
              <a:defRPr sz="1800" b="0" i="0" spc="-70" baseline="0">
                <a:solidFill>
                  <a:schemeClr val="bg2">
                    <a:lumMod val="5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Yu Gothic Medium" panose="020B0500000000000000" pitchFamily="34" charset="-128"/>
              </a:defRPr>
            </a:lvl3pPr>
            <a:lvl4pPr marL="1206500" indent="-174625">
              <a:defRPr sz="1600" b="0" i="0" spc="-70" baseline="0">
                <a:solidFill>
                  <a:schemeClr val="bg2">
                    <a:lumMod val="5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Yu Gothic Medium" panose="020B0500000000000000" pitchFamily="34" charset="-128"/>
              </a:defRPr>
            </a:lvl4pPr>
            <a:lvl5pPr>
              <a:defRPr sz="1400" b="0" i="0">
                <a:solidFill>
                  <a:schemeClr val="bg2">
                    <a:lumMod val="50000"/>
                  </a:schemeClr>
                </a:solidFill>
                <a:latin typeface="Hamburg-Light" charset="0"/>
                <a:ea typeface="Hamburg-Light" charset="0"/>
                <a:cs typeface="Hamburg-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6729" y="936626"/>
            <a:ext cx="11418542" cy="11105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0" i="0" spc="-70" baseline="0">
                <a:solidFill>
                  <a:schemeClr val="accent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Yu Gothic Medium" panose="020B0500000000000000" pitchFamily="34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362617" y="2160854"/>
            <a:ext cx="5171547" cy="4415877"/>
          </a:xfrm>
          <a:prstGeom prst="rect">
            <a:avLst/>
          </a:prstGeom>
        </p:spPr>
        <p:txBody>
          <a:bodyPr/>
          <a:lstStyle>
            <a:lvl1pPr>
              <a:defRPr spc="-70" baseline="0">
                <a:latin typeface="Yu Gothic Medium" panose="020B0500000000000000" pitchFamily="34" charset="-128"/>
                <a:ea typeface="Yu Gothic Medium" panose="020B0500000000000000" pitchFamily="34" charset="-128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003D69"/>
          </a:solidFill>
          <a:ln>
            <a:solidFill>
              <a:srgbClr val="003D6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70" baseline="0">
              <a:effectLst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DD33369-D951-435A-96AC-B72FF8DC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4615" y="6663313"/>
            <a:ext cx="1811448" cy="316054"/>
          </a:xfrm>
          <a:prstGeom prst="rect">
            <a:avLst/>
          </a:prstGeom>
        </p:spPr>
        <p:txBody>
          <a:bodyPr/>
          <a:lstStyle>
            <a:lvl1pPr algn="r">
              <a:defRPr sz="1000" b="0" i="0" spc="-70" baseline="0">
                <a:solidFill>
                  <a:schemeClr val="bg2">
                    <a:lumMod val="5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Yu Gothic Medium" panose="020B0500000000000000" pitchFamily="34" charset="-128"/>
              </a:defRPr>
            </a:lvl1pPr>
          </a:lstStyle>
          <a:p>
            <a:fld id="{C5BDBFFD-EF26-CF4A-913F-5EDFA9856706}" type="slidenum">
              <a:rPr lang="en-US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12" name="Picture 11" descr="HOI-Logo-reversed.png">
            <a:extLst>
              <a:ext uri="{FF2B5EF4-FFF2-40B4-BE49-F238E27FC236}">
                <a16:creationId xmlns:a16="http://schemas.microsoft.com/office/drawing/2014/main" id="{3401A409-DF7C-4812-89F6-29BC51017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" y="101601"/>
            <a:ext cx="630037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D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amburg-Light" pitchFamily="50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711581"/>
            <a:ext cx="12192000" cy="4468276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amburg-Light" pitchFamily="5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6729" y="365126"/>
            <a:ext cx="11418542" cy="111059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0" i="0">
                <a:solidFill>
                  <a:schemeClr val="bg1"/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78597" y="1957137"/>
            <a:ext cx="10579214" cy="397393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396875" indent="-174625">
              <a:defRPr sz="1800" b="0" i="0">
                <a:solidFill>
                  <a:schemeClr val="bg1"/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3pPr>
            <a:lvl4pPr>
              <a:defRPr sz="1600" b="0" i="0">
                <a:solidFill>
                  <a:schemeClr val="bg1"/>
                </a:solidFill>
                <a:latin typeface="Hamburg-Light" charset="0"/>
                <a:ea typeface="Hamburg-Light" charset="0"/>
                <a:cs typeface="Hamburg-Light" charset="0"/>
              </a:defRPr>
            </a:lvl4pPr>
            <a:lvl5pPr>
              <a:defRPr sz="1400" b="0" i="0">
                <a:solidFill>
                  <a:schemeClr val="bg2">
                    <a:lumMod val="50000"/>
                  </a:schemeClr>
                </a:solidFill>
                <a:latin typeface="Hamburg-Light" charset="0"/>
                <a:ea typeface="Hamburg-Light" charset="0"/>
                <a:cs typeface="Hamburg-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88C190-27D1-445E-BC30-A963C215B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" y="857"/>
            <a:ext cx="12188953" cy="6856286"/>
          </a:xfrm>
          <a:prstGeom prst="rect">
            <a:avLst/>
          </a:prstGeom>
        </p:spPr>
      </p:pic>
      <p:pic>
        <p:nvPicPr>
          <p:cNvPr id="14" name="Picture 13" descr="HOI-Logo-reversed.png">
            <a:extLst>
              <a:ext uri="{FF2B5EF4-FFF2-40B4-BE49-F238E27FC236}">
                <a16:creationId xmlns:a16="http://schemas.microsoft.com/office/drawing/2014/main" id="{AC28FAD8-128D-4AE7-9C55-A483096100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99" y="5053574"/>
            <a:ext cx="1017402" cy="8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1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BC50DBF-B859-4BD0-AEAE-AD84FB5E6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04615" y="6663313"/>
            <a:ext cx="1811448" cy="316054"/>
          </a:xfrm>
          <a:prstGeom prst="rect">
            <a:avLst/>
          </a:prstGeom>
        </p:spPr>
        <p:txBody>
          <a:bodyPr/>
          <a:lstStyle>
            <a:lvl1pPr algn="r">
              <a:defRPr sz="1000" b="0" i="0" spc="-70" baseline="0">
                <a:solidFill>
                  <a:schemeClr val="bg2">
                    <a:lumMod val="50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Yu Gothic Medium" panose="020B0500000000000000" pitchFamily="34" charset="-128"/>
              </a:defRPr>
            </a:lvl1pPr>
          </a:lstStyle>
          <a:p>
            <a:fld id="{C5BDBFFD-EF26-CF4A-913F-5EDFA9856706}" type="slidenum">
              <a:rPr lang="en-US" smtClean="0">
                <a:solidFill>
                  <a:srgbClr val="E7E6E6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4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tinyurl.com/ARCOS22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hoagorthopedics.org/HEA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140101-94B8-45EB-8835-181438F5C8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4841"/>
            <a:ext cx="12192000" cy="548315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2D0EA6-DB8C-4438-BB03-FB9B2D2B1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DBFFD-EF26-CF4A-913F-5EDFA985670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Yu Gothic Medium" panose="020B0500000000000000" pitchFamily="34" charset="-128"/>
                <a:ea typeface="Yu Gothic Medium" panose="020B0500000000000000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D6EA9-4A52-4FDD-8E26-398F26450857}"/>
              </a:ext>
            </a:extLst>
          </p:cNvPr>
          <p:cNvSpPr/>
          <p:nvPr/>
        </p:nvSpPr>
        <p:spPr>
          <a:xfrm>
            <a:off x="-24063" y="4791166"/>
            <a:ext cx="12191999" cy="1750780"/>
          </a:xfrm>
          <a:prstGeom prst="rect">
            <a:avLst/>
          </a:prstGeom>
          <a:gradFill flip="none" rotWithShape="1">
            <a:gsLst>
              <a:gs pos="60000">
                <a:srgbClr val="003D69"/>
              </a:gs>
              <a:gs pos="0">
                <a:schemeClr val="accent5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C429DD-C98A-4178-B900-67CF8E8FFF39}"/>
              </a:ext>
            </a:extLst>
          </p:cNvPr>
          <p:cNvSpPr txBox="1">
            <a:spLocks/>
          </p:cNvSpPr>
          <p:nvPr/>
        </p:nvSpPr>
        <p:spPr>
          <a:xfrm>
            <a:off x="664879" y="4897866"/>
            <a:ext cx="10147500" cy="19534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u Gothic Medium" panose="020B0500000000000000" pitchFamily="34" charset="-128"/>
                <a:ea typeface="Yu Gothic Medium" panose="020B0500000000000000" pitchFamily="34" charset="-128"/>
              </a:rPr>
              <a:t>If you build it, they will come: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70" dirty="0">
                <a:solidFill>
                  <a:srgbClr val="FFFFFF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Coordinators as Champions for New Fellowship Programs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-7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Vanessa Glotzbach, C-TAGME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70" dirty="0">
                <a:solidFill>
                  <a:srgbClr val="FFFFFF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Association of Residency Coordinators in Orthopaedic Surgery 2022</a:t>
            </a:r>
            <a:endParaRPr kumimoji="0" lang="en-US" sz="2000" b="0" i="0" u="none" strike="noStrike" kern="1200" cap="none" spc="-7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800" b="0" i="0" u="sng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u Gothic Medium" panose="020B0500000000000000" pitchFamily="34" charset="-128"/>
                <a:ea typeface="Yu Gothic Medium" panose="020B0500000000000000" pitchFamily="34" charset="-128"/>
              </a:rPr>
            </a:br>
            <a:br>
              <a:rPr kumimoji="0" lang="en-US" sz="20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u Gothic Medium" panose="020B0500000000000000" pitchFamily="34" charset="-128"/>
                <a:ea typeface="Yu Gothic Medium" panose="020B0500000000000000" pitchFamily="34" charset="-128"/>
              </a:rPr>
            </a:br>
            <a:br>
              <a:rPr kumimoji="0" lang="en-US" sz="20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u Gothic Medium" panose="020B0500000000000000" pitchFamily="34" charset="-128"/>
                <a:ea typeface="Yu Gothic Medium" panose="020B0500000000000000" pitchFamily="34" charset="-128"/>
              </a:rPr>
            </a:br>
            <a:endParaRPr kumimoji="0" lang="en-US" sz="2000" b="0" i="0" u="none" strike="noStrike" kern="1200" cap="none" spc="-7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7953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18E44A-11C4-427C-9C07-8B3693428102}"/>
              </a:ext>
            </a:extLst>
          </p:cNvPr>
          <p:cNvSpPr/>
          <p:nvPr/>
        </p:nvSpPr>
        <p:spPr>
          <a:xfrm rot="16200000">
            <a:off x="3009899" y="-2299718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1D009-48D8-401E-85BD-3800CC679379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Accreditation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ARCOS 2022</a:t>
            </a:r>
            <a:endParaRPr lang="en-US" sz="1400" spc="-70" dirty="0">
              <a:solidFill>
                <a:prstClr val="white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309929D-93E6-4A42-8F45-491B76A77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7078865" cy="91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37DB047-947B-4677-9B76-D52CC151F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5" y="1983986"/>
            <a:ext cx="8698903" cy="3894221"/>
          </a:xfrm>
        </p:spPr>
        <p:txBody>
          <a:bodyPr/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Accreditation Pathways 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The 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accreditation 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“gold standard”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Matching, Timelines, &amp; Budgets</a:t>
            </a:r>
          </a:p>
          <a:p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87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7785D7C-EFFD-48D7-AEFF-BA23DE2A2A63}"/>
              </a:ext>
            </a:extLst>
          </p:cNvPr>
          <p:cNvSpPr txBox="1">
            <a:spLocks/>
          </p:cNvSpPr>
          <p:nvPr/>
        </p:nvSpPr>
        <p:spPr>
          <a:xfrm>
            <a:off x="302209" y="6284259"/>
            <a:ext cx="11629815" cy="321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70" normalizeH="0" baseline="0" noProof="0" dirty="0">
                <a:ln>
                  <a:noFill/>
                </a:ln>
                <a:solidFill>
                  <a:srgbClr val="1F5078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Source: </a:t>
            </a:r>
            <a:r>
              <a:rPr kumimoji="0" lang="en-US" sz="1000" b="0" i="0" u="none" strike="noStrike" kern="1200" cap="none" spc="-70" normalizeH="0" baseline="0" noProof="0" dirty="0">
                <a:ln>
                  <a:noFill/>
                </a:ln>
                <a:solidFill>
                  <a:srgbClr val="1F5078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70" normalizeH="0" baseline="0" noProof="0" dirty="0">
                <a:ln>
                  <a:noFill/>
                </a:ln>
                <a:solidFill>
                  <a:srgbClr val="1F5078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Reference: </a:t>
            </a:r>
            <a:r>
              <a:rPr kumimoji="0" lang="en-US" sz="1000" b="0" i="0" u="none" strike="noStrike" kern="1200" cap="none" spc="-70" normalizeH="0" baseline="0" noProof="0" dirty="0">
                <a:ln>
                  <a:noFill/>
                </a:ln>
                <a:solidFill>
                  <a:srgbClr val="1F5078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F4B086-D33E-4C1F-881E-3F771A345A78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marL="0" marR="0" lvl="0" indent="0" algn="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F97A86-CADA-474E-BF4A-432CCFE7F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DBFFD-EF26-CF4A-913F-5EDFA985670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Yu Gothic Medium" panose="020B0500000000000000" pitchFamily="34" charset="-128"/>
                <a:ea typeface="Yu Gothic Medium" panose="020B0500000000000000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A8525-46FD-46FF-9861-8F45C186F01E}"/>
              </a:ext>
            </a:extLst>
          </p:cNvPr>
          <p:cNvSpPr/>
          <p:nvPr/>
        </p:nvSpPr>
        <p:spPr>
          <a:xfrm rot="16200000">
            <a:off x="3009899" y="-2299718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595F597-2A69-4F3F-AC68-516DC3A76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3" t="7597" r="11221" b="8061"/>
          <a:stretch/>
        </p:blipFill>
        <p:spPr>
          <a:xfrm>
            <a:off x="297056" y="1482052"/>
            <a:ext cx="7933661" cy="481149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D209CF-0457-4E35-8377-8F9481F17778}"/>
              </a:ext>
            </a:extLst>
          </p:cNvPr>
          <p:cNvSpPr/>
          <p:nvPr/>
        </p:nvSpPr>
        <p:spPr>
          <a:xfrm>
            <a:off x="4023169" y="4135070"/>
            <a:ext cx="1435394" cy="430618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89710C-2419-41EB-A327-3BBB9A13F245}"/>
              </a:ext>
            </a:extLst>
          </p:cNvPr>
          <p:cNvGrpSpPr/>
          <p:nvPr/>
        </p:nvGrpSpPr>
        <p:grpSpPr>
          <a:xfrm>
            <a:off x="8527773" y="1472240"/>
            <a:ext cx="2883762" cy="4715036"/>
            <a:chOff x="8580872" y="1702157"/>
            <a:chExt cx="2883762" cy="4715036"/>
          </a:xfrm>
        </p:grpSpPr>
        <p:pic>
          <p:nvPicPr>
            <p:cNvPr id="12" name="Picture 11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0C527235-824D-4763-98F6-B466086EB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511" t="7442" r="62726" b="19549"/>
            <a:stretch/>
          </p:blipFill>
          <p:spPr>
            <a:xfrm>
              <a:off x="8580872" y="1702157"/>
              <a:ext cx="2883762" cy="459698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3959B9-E263-4DAF-B2B8-83806C330E8F}"/>
                </a:ext>
              </a:extLst>
            </p:cNvPr>
            <p:cNvSpPr/>
            <p:nvPr/>
          </p:nvSpPr>
          <p:spPr>
            <a:xfrm>
              <a:off x="8635403" y="4465255"/>
              <a:ext cx="2774700" cy="1951938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7649AFAE-3459-4CBB-80E4-4270DB655498}"/>
              </a:ext>
            </a:extLst>
          </p:cNvPr>
          <p:cNvSpPr txBox="1">
            <a:spLocks/>
          </p:cNvSpPr>
          <p:nvPr/>
        </p:nvSpPr>
        <p:spPr>
          <a:xfrm>
            <a:off x="1993329" y="15087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 ACGME Accreditation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ARCOS 2022</a:t>
            </a:r>
            <a:endParaRPr lang="en-US" sz="1400" spc="-70" dirty="0">
              <a:solidFill>
                <a:prstClr val="white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2A725D-25EF-408B-8FB5-0218676F0376}"/>
              </a:ext>
            </a:extLst>
          </p:cNvPr>
          <p:cNvSpPr/>
          <p:nvPr/>
        </p:nvSpPr>
        <p:spPr>
          <a:xfrm>
            <a:off x="6654819" y="2976818"/>
            <a:ext cx="1435394" cy="430618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6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7785D7C-EFFD-48D7-AEFF-BA23DE2A2A63}"/>
              </a:ext>
            </a:extLst>
          </p:cNvPr>
          <p:cNvSpPr txBox="1">
            <a:spLocks/>
          </p:cNvSpPr>
          <p:nvPr/>
        </p:nvSpPr>
        <p:spPr>
          <a:xfrm>
            <a:off x="302209" y="6284259"/>
            <a:ext cx="11629815" cy="321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70" normalizeH="0" baseline="0" noProof="0" dirty="0">
                <a:ln>
                  <a:noFill/>
                </a:ln>
                <a:solidFill>
                  <a:srgbClr val="1F5078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Source: </a:t>
            </a:r>
            <a:r>
              <a:rPr kumimoji="0" lang="en-US" sz="1000" b="0" i="0" u="none" strike="noStrike" kern="1200" cap="none" spc="-70" normalizeH="0" baseline="0" noProof="0" dirty="0">
                <a:ln>
                  <a:noFill/>
                </a:ln>
                <a:solidFill>
                  <a:srgbClr val="1F5078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70" normalizeH="0" baseline="0" noProof="0" dirty="0">
                <a:ln>
                  <a:noFill/>
                </a:ln>
                <a:solidFill>
                  <a:srgbClr val="1F5078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Reference: </a:t>
            </a:r>
            <a:r>
              <a:rPr kumimoji="0" lang="en-US" sz="1000" b="0" i="0" u="none" strike="noStrike" kern="1200" cap="none" spc="-70" normalizeH="0" baseline="0" noProof="0" dirty="0">
                <a:ln>
                  <a:noFill/>
                </a:ln>
                <a:solidFill>
                  <a:srgbClr val="1F5078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F4B086-D33E-4C1F-881E-3F771A345A78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marL="0" marR="0" lvl="0" indent="0" algn="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F97A86-CADA-474E-BF4A-432CCFE7F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DBFFD-EF26-CF4A-913F-5EDFA985670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Yu Gothic Medium" panose="020B0500000000000000" pitchFamily="34" charset="-128"/>
                <a:ea typeface="Yu Gothic Medium" panose="020B0500000000000000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A8525-46FD-46FF-9861-8F45C186F01E}"/>
              </a:ext>
            </a:extLst>
          </p:cNvPr>
          <p:cNvSpPr/>
          <p:nvPr/>
        </p:nvSpPr>
        <p:spPr>
          <a:xfrm rot="16200000">
            <a:off x="3009899" y="-2299718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649AFAE-3459-4CBB-80E4-4270DB655498}"/>
              </a:ext>
            </a:extLst>
          </p:cNvPr>
          <p:cNvSpPr txBox="1">
            <a:spLocks/>
          </p:cNvSpPr>
          <p:nvPr/>
        </p:nvSpPr>
        <p:spPr>
          <a:xfrm>
            <a:off x="1993329" y="15087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 Alternative Accreditation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ARCOS 2022</a:t>
            </a:r>
            <a:endParaRPr lang="en-US" sz="1400" spc="-70" dirty="0">
              <a:solidFill>
                <a:prstClr val="white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BF0613B2-53AD-489B-9CB4-17346BBA9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659869"/>
            <a:ext cx="5468640" cy="2143125"/>
          </a:xfrm>
        </p:spPr>
        <p:txBody>
          <a:bodyPr/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Some specialty societies offer accreditation through the society as an </a:t>
            </a:r>
            <a:r>
              <a:rPr lang="en-US" sz="3200" u="sng" dirty="0">
                <a:solidFill>
                  <a:schemeClr val="bg2">
                    <a:lumMod val="25000"/>
                  </a:schemeClr>
                </a:solidFill>
              </a:rPr>
              <a:t>alternative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 to ACGME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Picture Placeholder 16">
            <a:extLst>
              <a:ext uri="{FF2B5EF4-FFF2-40B4-BE49-F238E27FC236}">
                <a16:creationId xmlns:a16="http://schemas.microsoft.com/office/drawing/2014/main" id="{1EFA863B-19CD-4EAB-9155-593462F9F9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2" b="422"/>
          <a:stretch>
            <a:fillRect/>
          </a:stretch>
        </p:blipFill>
        <p:spPr>
          <a:xfrm>
            <a:off x="559041" y="2560471"/>
            <a:ext cx="2196786" cy="214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 descr="Image result for orthopedic trauma association">
            <a:extLst>
              <a:ext uri="{FF2B5EF4-FFF2-40B4-BE49-F238E27FC236}">
                <a16:creationId xmlns:a16="http://schemas.microsoft.com/office/drawing/2014/main" id="{54CFE949-2A8B-4977-A4EC-AF4EDC6BB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68" y="2518702"/>
            <a:ext cx="214312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8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7785D7C-EFFD-48D7-AEFF-BA23DE2A2A63}"/>
              </a:ext>
            </a:extLst>
          </p:cNvPr>
          <p:cNvSpPr txBox="1">
            <a:spLocks/>
          </p:cNvSpPr>
          <p:nvPr/>
        </p:nvSpPr>
        <p:spPr>
          <a:xfrm>
            <a:off x="302209" y="6284259"/>
            <a:ext cx="11629815" cy="321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70" normalizeH="0" baseline="0" noProof="0" dirty="0">
                <a:ln>
                  <a:noFill/>
                </a:ln>
                <a:solidFill>
                  <a:srgbClr val="1F5078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Source: </a:t>
            </a:r>
            <a:r>
              <a:rPr kumimoji="0" lang="en-US" sz="1000" b="0" i="0" u="none" strike="noStrike" kern="1200" cap="none" spc="-70" normalizeH="0" baseline="0" noProof="0" dirty="0">
                <a:ln>
                  <a:noFill/>
                </a:ln>
                <a:solidFill>
                  <a:srgbClr val="1F5078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70" normalizeH="0" baseline="0" noProof="0" dirty="0">
                <a:ln>
                  <a:noFill/>
                </a:ln>
                <a:solidFill>
                  <a:srgbClr val="1F5078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Reference: </a:t>
            </a:r>
            <a:r>
              <a:rPr kumimoji="0" lang="en-US" sz="1000" b="0" i="0" u="none" strike="noStrike" kern="1200" cap="none" spc="-70" normalizeH="0" baseline="0" noProof="0" dirty="0">
                <a:ln>
                  <a:noFill/>
                </a:ln>
                <a:solidFill>
                  <a:srgbClr val="1F5078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F4B086-D33E-4C1F-881E-3F771A345A78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marL="0" marR="0" lvl="0" indent="0" algn="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F97A86-CADA-474E-BF4A-432CCFE7F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DBFFD-EF26-CF4A-913F-5EDFA985670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Yu Gothic Medium" panose="020B0500000000000000" pitchFamily="34" charset="-128"/>
                <a:ea typeface="Yu Gothic Medium" panose="020B0500000000000000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A8525-46FD-46FF-9861-8F45C186F01E}"/>
              </a:ext>
            </a:extLst>
          </p:cNvPr>
          <p:cNvSpPr/>
          <p:nvPr/>
        </p:nvSpPr>
        <p:spPr>
          <a:xfrm rot="16200000">
            <a:off x="3009899" y="-2299718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649AFAE-3459-4CBB-80E4-4270DB655498}"/>
              </a:ext>
            </a:extLst>
          </p:cNvPr>
          <p:cNvSpPr txBox="1">
            <a:spLocks/>
          </p:cNvSpPr>
          <p:nvPr/>
        </p:nvSpPr>
        <p:spPr>
          <a:xfrm>
            <a:off x="1993329" y="15087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 Dual Accreditation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ARCOS 2022</a:t>
            </a:r>
            <a:endParaRPr lang="en-US" sz="1400" spc="-70" dirty="0">
              <a:solidFill>
                <a:prstClr val="white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BF0613B2-53AD-489B-9CB4-17346BBA9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910" y="2602392"/>
            <a:ext cx="5468640" cy="2143125"/>
          </a:xfrm>
        </p:spPr>
        <p:txBody>
          <a:bodyPr/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Some societies offer </a:t>
            </a:r>
            <a:r>
              <a:rPr lang="en-US" sz="3200" u="sng" dirty="0">
                <a:solidFill>
                  <a:schemeClr val="bg2">
                    <a:lumMod val="25000"/>
                  </a:schemeClr>
                </a:solidFill>
              </a:rPr>
              <a:t>dual accreditation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 for programs who are ACGME accredited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B12ABC-5F60-4C0D-8B32-95E6B171B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834" y="2367642"/>
            <a:ext cx="2377875" cy="2377875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96F588-07D5-4F82-8251-999CEABFF0A4}"/>
              </a:ext>
            </a:extLst>
          </p:cNvPr>
          <p:cNvSpPr txBox="1"/>
          <p:nvPr/>
        </p:nvSpPr>
        <p:spPr>
          <a:xfrm>
            <a:off x="2613892" y="3373604"/>
            <a:ext cx="1181734" cy="461665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and / or</a:t>
            </a:r>
          </a:p>
        </p:txBody>
      </p:sp>
      <p:pic>
        <p:nvPicPr>
          <p:cNvPr id="13" name="Picture Placeholder 16">
            <a:extLst>
              <a:ext uri="{FF2B5EF4-FFF2-40B4-BE49-F238E27FC236}">
                <a16:creationId xmlns:a16="http://schemas.microsoft.com/office/drawing/2014/main" id="{3AD23B8F-F34D-4BBF-8BAC-C761091107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2" b="422"/>
          <a:stretch>
            <a:fillRect/>
          </a:stretch>
        </p:blipFill>
        <p:spPr>
          <a:xfrm>
            <a:off x="208553" y="2518552"/>
            <a:ext cx="2196786" cy="214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5360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A29174-5FDF-4038-96A5-57CC4664E529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84582C-6F06-4EA2-951C-BF69756C7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371" y="1850065"/>
            <a:ext cx="5949903" cy="4498431"/>
          </a:xfrm>
        </p:spPr>
        <p:txBody>
          <a:bodyPr/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Surgery of the Hand </a:t>
            </a:r>
          </a:p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Orthopaedic Sports Medicine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In order to be eligible to sit for subspecialty certification, applicants must have completed a one-year ACGME accredited fellowship</a:t>
            </a:r>
            <a:r>
              <a:rPr lang="en-US" sz="2400" dirty="0"/>
              <a:t>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268B22-8DAF-44FB-8F4D-B2C772C6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D69"/>
                </a:solidFill>
              </a:rPr>
              <a:t>The Gold Standard: Subspecialty Certification</a:t>
            </a:r>
          </a:p>
        </p:txBody>
      </p:sp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330A6B97-524C-49C9-B9D2-33E656C42979}"/>
              </a:ext>
            </a:extLst>
          </p:cNvPr>
          <p:cNvPicPr>
            <a:picLocks noGrp="1" noChangeAspect="1" noChangeArrowheads="1"/>
          </p:cNvPicPr>
          <p:nvPr>
            <p:ph type="pic" sz="quarter" idx="4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49" t="1" r="-8815" b="-1243"/>
          <a:stretch/>
        </p:blipFill>
        <p:spPr bwMode="auto">
          <a:xfrm>
            <a:off x="361950" y="1850065"/>
            <a:ext cx="5172075" cy="441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A3E485-3154-4A42-A99E-84634CE73838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Accreditation Gold Standard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</p:spTree>
    <p:extLst>
      <p:ext uri="{BB962C8B-B14F-4D97-AF65-F5344CB8AC3E}">
        <p14:creationId xmlns:p14="http://schemas.microsoft.com/office/powerpoint/2010/main" val="861665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A29174-5FDF-4038-96A5-57CC4664E529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5CBE56F-5ECC-4307-8883-F9D14F81420B}"/>
              </a:ext>
            </a:extLst>
          </p:cNvPr>
          <p:cNvSpPr txBox="1">
            <a:spLocks/>
          </p:cNvSpPr>
          <p:nvPr/>
        </p:nvSpPr>
        <p:spPr>
          <a:xfrm>
            <a:off x="386726" y="1607331"/>
            <a:ext cx="10852404" cy="237078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accent2"/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396865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2pPr>
            <a:lvl3pPr marL="746107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3pPr>
            <a:lvl4pPr marL="1206470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bg2">
                    <a:lumMod val="50000"/>
                  </a:schemeClr>
                </a:solidFill>
                <a:latin typeface="Hamburg-Light" charset="0"/>
                <a:ea typeface="Hamburg-Light" charset="0"/>
                <a:cs typeface="Hamburg-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An unaccredited fellowship can be an option for your program if: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ACGME accreditation is not the gold standard for the subspecialty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The subspecialty society does not require having participated in an accredited fellowship to join the society as a member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5F427D7E-FDCB-4EB3-8149-07B2BAEA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31" y="936626"/>
            <a:ext cx="11418543" cy="1110590"/>
          </a:xfrm>
        </p:spPr>
        <p:txBody>
          <a:bodyPr/>
          <a:lstStyle/>
          <a:p>
            <a:r>
              <a:rPr lang="en-US" dirty="0">
                <a:solidFill>
                  <a:srgbClr val="003D69"/>
                </a:solidFill>
              </a:rPr>
              <a:t>Unaccredited Fellowships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CFD55C-2E3A-426E-9887-008B3F7987A2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Unaccredited Fellowships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  <p:pic>
        <p:nvPicPr>
          <p:cNvPr id="2054" name="Picture 6" descr="Press Kit | AAHKS">
            <a:extLst>
              <a:ext uri="{FF2B5EF4-FFF2-40B4-BE49-F238E27FC236}">
                <a16:creationId xmlns:a16="http://schemas.microsoft.com/office/drawing/2014/main" id="{2F860CAE-E5D9-4A71-9394-D4A90F94B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94" y="4382561"/>
            <a:ext cx="5801713" cy="15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ASS logo - Spinal News International">
            <a:extLst>
              <a:ext uri="{FF2B5EF4-FFF2-40B4-BE49-F238E27FC236}">
                <a16:creationId xmlns:a16="http://schemas.microsoft.com/office/drawing/2014/main" id="{62038AB8-A94E-40AE-950B-4C267CFA2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185" y="4040587"/>
            <a:ext cx="4445945" cy="213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9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A29174-5FDF-4038-96A5-57CC4664E529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A3E485-3154-4A42-A99E-84634CE73838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Recruitment &amp; Matching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C784D79F-91B8-4EFD-B415-501D62A4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31" y="936626"/>
            <a:ext cx="11418543" cy="1110590"/>
          </a:xfrm>
        </p:spPr>
        <p:txBody>
          <a:bodyPr/>
          <a:lstStyle/>
          <a:p>
            <a:r>
              <a:rPr lang="en-US" dirty="0">
                <a:solidFill>
                  <a:srgbClr val="003D69"/>
                </a:solidFill>
              </a:rPr>
              <a:t>Recruitment &amp; Matching</a:t>
            </a:r>
            <a:r>
              <a:rPr lang="en-US" dirty="0"/>
              <a:t> </a:t>
            </a:r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D68E4B55-057A-46DE-A7EC-AA43F7F4B409}"/>
              </a:ext>
            </a:extLst>
          </p:cNvPr>
          <p:cNvSpPr txBox="1">
            <a:spLocks/>
          </p:cNvSpPr>
          <p:nvPr/>
        </p:nvSpPr>
        <p:spPr>
          <a:xfrm>
            <a:off x="426700" y="1606164"/>
            <a:ext cx="5669300" cy="4852464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accent2"/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396865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2pPr>
            <a:lvl3pPr marL="746107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3pPr>
            <a:lvl4pPr marL="1206470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bg2">
                    <a:lumMod val="50000"/>
                  </a:schemeClr>
                </a:solidFill>
                <a:latin typeface="Hamburg-Light" charset="0"/>
                <a:ea typeface="Hamburg-Light" charset="0"/>
                <a:cs typeface="Hamburg-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Accreditation pathways effect match participation. </a:t>
            </a:r>
          </a:p>
          <a:p>
            <a:endParaRPr lang="en-US" sz="2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NRMP will only allow fellowships meeting the following criteria:</a:t>
            </a:r>
          </a:p>
          <a:p>
            <a:pPr marL="342900" indent="-342900">
              <a:buAutoNum type="alphaLcParenBoth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accredited by the ACGME or an entity acceptable to the NRMP, or</a:t>
            </a:r>
          </a:p>
          <a:p>
            <a:pPr marL="342900" indent="-342900">
              <a:buAutoNum type="alphaLcParenBoth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affiliated with an ACGME-accredited program in the core discipline, or</a:t>
            </a:r>
          </a:p>
          <a:p>
            <a:pPr marL="342900" indent="-342900">
              <a:buAutoNum type="alphaLcParenBoth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lead to certification or endorsement and oversight by a board recognized by the American Board of Medical Specialties (ABMS</a:t>
            </a:r>
            <a:r>
              <a:rPr lang="en-US" sz="1200" baseline="30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®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).</a:t>
            </a:r>
          </a:p>
          <a:p>
            <a:endParaRPr lang="en-US" sz="12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SF Match and the Subspecialty Website list matching service eligibility in their “Code of Conduct”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 </a:t>
            </a:r>
          </a:p>
          <a:p>
            <a:pPr marL="739765" lvl="1" indent="-342900" defTabSz="91440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Found in Specialties &gt; Subspecialties &gt; Overview &amp;/or Rules section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2" descr="Image result for NRMP logo">
            <a:extLst>
              <a:ext uri="{FF2B5EF4-FFF2-40B4-BE49-F238E27FC236}">
                <a16:creationId xmlns:a16="http://schemas.microsoft.com/office/drawing/2014/main" id="{3845DD42-7279-41FA-8CFB-7A534492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32" y="1065800"/>
            <a:ext cx="1769557" cy="176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sfmatch logo">
            <a:extLst>
              <a:ext uri="{FF2B5EF4-FFF2-40B4-BE49-F238E27FC236}">
                <a16:creationId xmlns:a16="http://schemas.microsoft.com/office/drawing/2014/main" id="{4115D990-B1AA-48BA-9198-C0152918E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41" y="1796076"/>
            <a:ext cx="3562684" cy="148445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age result for linkedin jobs logo">
            <a:extLst>
              <a:ext uri="{FF2B5EF4-FFF2-40B4-BE49-F238E27FC236}">
                <a16:creationId xmlns:a16="http://schemas.microsoft.com/office/drawing/2014/main" id="{4366A76E-1D74-404B-8AF8-8D22EFF6C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32" y="3623499"/>
            <a:ext cx="3147611" cy="136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JobsInOrtho - The #1 way to identify academic and private practice jobs">
            <a:extLst>
              <a:ext uri="{FF2B5EF4-FFF2-40B4-BE49-F238E27FC236}">
                <a16:creationId xmlns:a16="http://schemas.microsoft.com/office/drawing/2014/main" id="{B75ED010-8F82-4DF9-B1B6-098D0C02C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785" y="5299938"/>
            <a:ext cx="4372400" cy="11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69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A0B3E4-3851-44D7-AC1B-13566A661F3D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EE85C0-9B59-4B3C-83F0-39E91470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D69"/>
                </a:solidFill>
              </a:rPr>
              <a:t>Accreditation Pathways Effect Matching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C421D8-AAE6-4A09-9DB6-0A7F9A1A0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411807"/>
              </p:ext>
            </p:extLst>
          </p:nvPr>
        </p:nvGraphicFramePr>
        <p:xfrm>
          <a:off x="1142747" y="1827752"/>
          <a:ext cx="9906505" cy="4086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6441">
                  <a:extLst>
                    <a:ext uri="{9D8B030D-6E8A-4147-A177-3AD203B41FA5}">
                      <a16:colId xmlns:a16="http://schemas.microsoft.com/office/drawing/2014/main" val="3502770940"/>
                    </a:ext>
                  </a:extLst>
                </a:gridCol>
                <a:gridCol w="1033579">
                  <a:extLst>
                    <a:ext uri="{9D8B030D-6E8A-4147-A177-3AD203B41FA5}">
                      <a16:colId xmlns:a16="http://schemas.microsoft.com/office/drawing/2014/main" val="1885326908"/>
                    </a:ext>
                  </a:extLst>
                </a:gridCol>
                <a:gridCol w="1140643">
                  <a:extLst>
                    <a:ext uri="{9D8B030D-6E8A-4147-A177-3AD203B41FA5}">
                      <a16:colId xmlns:a16="http://schemas.microsoft.com/office/drawing/2014/main" val="336833934"/>
                    </a:ext>
                  </a:extLst>
                </a:gridCol>
                <a:gridCol w="1753386">
                  <a:extLst>
                    <a:ext uri="{9D8B030D-6E8A-4147-A177-3AD203B41FA5}">
                      <a16:colId xmlns:a16="http://schemas.microsoft.com/office/drawing/2014/main" val="2336636941"/>
                    </a:ext>
                  </a:extLst>
                </a:gridCol>
                <a:gridCol w="1023752">
                  <a:extLst>
                    <a:ext uri="{9D8B030D-6E8A-4147-A177-3AD203B41FA5}">
                      <a16:colId xmlns:a16="http://schemas.microsoft.com/office/drawing/2014/main" val="4165464948"/>
                    </a:ext>
                  </a:extLst>
                </a:gridCol>
                <a:gridCol w="2078704">
                  <a:extLst>
                    <a:ext uri="{9D8B030D-6E8A-4147-A177-3AD203B41FA5}">
                      <a16:colId xmlns:a16="http://schemas.microsoft.com/office/drawing/2014/main" val="163048399"/>
                    </a:ext>
                  </a:extLst>
                </a:gridCol>
              </a:tblGrid>
              <a:tr h="499084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Orthopaedic Subspecialty Accreditation Pathways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32134068"/>
                  </a:ext>
                </a:extLst>
              </a:tr>
              <a:tr h="3932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Specialty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ACGME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Society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Unaccredited</a:t>
                      </a:r>
                    </a:p>
                  </a:txBody>
                  <a:tcPr marL="7620" marR="7620" marT="762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Match</a:t>
                      </a:r>
                    </a:p>
                  </a:txBody>
                  <a:tcPr marL="7620" marR="7620" marT="762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Match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Privilege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541715"/>
                  </a:ext>
                </a:extLst>
              </a:tr>
              <a:tr h="354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Adult Recon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SFM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082527"/>
                  </a:ext>
                </a:extLst>
              </a:tr>
              <a:tr h="354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Foot &amp; Ankle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SFM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37977"/>
                  </a:ext>
                </a:extLst>
              </a:tr>
              <a:tr h="354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Hand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NRMP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166237"/>
                  </a:ext>
                </a:extLst>
              </a:tr>
              <a:tr h="354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Musculoskeletal Onc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SFM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291528"/>
                  </a:ext>
                </a:extLst>
              </a:tr>
              <a:tr h="354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Orthopaedic Sports Medicine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SFM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198397"/>
                  </a:ext>
                </a:extLst>
              </a:tr>
              <a:tr h="354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Orthopedic Spine Surgery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SFM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03806"/>
                  </a:ext>
                </a:extLst>
              </a:tr>
              <a:tr h="354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Orthopaedic Trauma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SFM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596302"/>
                  </a:ext>
                </a:extLst>
              </a:tr>
              <a:tr h="354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Pediatric Orthopaedic Surgery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SFM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229748"/>
                  </a:ext>
                </a:extLst>
              </a:tr>
              <a:tr h="3548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Shoulder &amp; Elbow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SFM*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Unaccredited ≠ SFM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814130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FAF0FBE4-E1BC-413D-9AD5-6103FB0697A5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Accreditation &amp; Recruitment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</p:spTree>
    <p:extLst>
      <p:ext uri="{BB962C8B-B14F-4D97-AF65-F5344CB8AC3E}">
        <p14:creationId xmlns:p14="http://schemas.microsoft.com/office/powerpoint/2010/main" val="1512540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A87954-BC15-4F9B-8D2D-D81B5EDAF6EA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EE85C0-9B59-4B3C-83F0-39E91470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D69"/>
                </a:solidFill>
              </a:rPr>
              <a:t>Accreditation Timelines &amp; Fees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7D8D19-C364-468D-8532-77121CA69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940875"/>
              </p:ext>
            </p:extLst>
          </p:nvPr>
        </p:nvGraphicFramePr>
        <p:xfrm>
          <a:off x="1746874" y="1622246"/>
          <a:ext cx="8867554" cy="4161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9312">
                  <a:extLst>
                    <a:ext uri="{9D8B030D-6E8A-4147-A177-3AD203B41FA5}">
                      <a16:colId xmlns:a16="http://schemas.microsoft.com/office/drawing/2014/main" val="1035913006"/>
                    </a:ext>
                  </a:extLst>
                </a:gridCol>
                <a:gridCol w="1382233">
                  <a:extLst>
                    <a:ext uri="{9D8B030D-6E8A-4147-A177-3AD203B41FA5}">
                      <a16:colId xmlns:a16="http://schemas.microsoft.com/office/drawing/2014/main" val="3611017471"/>
                    </a:ext>
                  </a:extLst>
                </a:gridCol>
                <a:gridCol w="1466473">
                  <a:extLst>
                    <a:ext uri="{9D8B030D-6E8A-4147-A177-3AD203B41FA5}">
                      <a16:colId xmlns:a16="http://schemas.microsoft.com/office/drawing/2014/main" val="1348401047"/>
                    </a:ext>
                  </a:extLst>
                </a:gridCol>
                <a:gridCol w="2030819">
                  <a:extLst>
                    <a:ext uri="{9D8B030D-6E8A-4147-A177-3AD203B41FA5}">
                      <a16:colId xmlns:a16="http://schemas.microsoft.com/office/drawing/2014/main" val="893545446"/>
                    </a:ext>
                  </a:extLst>
                </a:gridCol>
                <a:gridCol w="1428717">
                  <a:extLst>
                    <a:ext uri="{9D8B030D-6E8A-4147-A177-3AD203B41FA5}">
                      <a16:colId xmlns:a16="http://schemas.microsoft.com/office/drawing/2014/main" val="1652219834"/>
                    </a:ext>
                  </a:extLst>
                </a:gridCol>
              </a:tblGrid>
              <a:tr h="32199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Accreditation Timeline Approximations &amp; Fees Associated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895535"/>
                  </a:ext>
                </a:extLst>
              </a:tr>
              <a:tr h="32199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Application Due Date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Decision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Application Fee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Annual Fee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958201"/>
                  </a:ext>
                </a:extLst>
              </a:tr>
              <a:tr h="3219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ACGME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Rolling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Rolling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$6,800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216327"/>
                  </a:ext>
                </a:extLst>
              </a:tr>
              <a:tr h="321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5 or Fewer Trainees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$4,700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687792"/>
                  </a:ext>
                </a:extLst>
              </a:tr>
              <a:tr h="321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Greater than 5 Trainees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$5,700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919717"/>
                  </a:ext>
                </a:extLst>
              </a:tr>
              <a:tr h="3219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AOFAS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June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July (same year)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737231"/>
                  </a:ext>
                </a:extLst>
              </a:tr>
              <a:tr h="3219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ASES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July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$2,000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$1,000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086564"/>
                  </a:ext>
                </a:extLst>
              </a:tr>
              <a:tr h="321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Dual Accreditation Available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$250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258320"/>
                  </a:ext>
                </a:extLst>
              </a:tr>
              <a:tr h="3219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MSTS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Rolling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Rolling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164532"/>
                  </a:ext>
                </a:extLst>
              </a:tr>
              <a:tr h="3219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OTA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January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April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$2,000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$2,000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224118"/>
                  </a:ext>
                </a:extLst>
              </a:tr>
              <a:tr h="3219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POSNA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$2,000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$2,000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159783"/>
                  </a:ext>
                </a:extLst>
              </a:tr>
              <a:tr h="321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Dual Accreditation Available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$1,000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675516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131E1BAF-4FCF-4E99-A6C6-794B34100B2E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Accreditation Fees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</p:spTree>
    <p:extLst>
      <p:ext uri="{BB962C8B-B14F-4D97-AF65-F5344CB8AC3E}">
        <p14:creationId xmlns:p14="http://schemas.microsoft.com/office/powerpoint/2010/main" val="221543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A87954-BC15-4F9B-8D2D-D81B5EDAF6EA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EE85C0-9B59-4B3C-83F0-39E914705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D69"/>
                </a:solidFill>
              </a:rPr>
              <a:t>What to include in your budget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1E1BAF-4FCF-4E99-A6C6-794B34100B2E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Proposed Budget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1C503626-EC1D-400D-8CAB-481A14F5D264}"/>
              </a:ext>
            </a:extLst>
          </p:cNvPr>
          <p:cNvSpPr txBox="1">
            <a:spLocks/>
          </p:cNvSpPr>
          <p:nvPr/>
        </p:nvSpPr>
        <p:spPr>
          <a:xfrm>
            <a:off x="386731" y="1711326"/>
            <a:ext cx="2837735" cy="4468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400" dirty="0">
                <a:solidFill>
                  <a:schemeClr val="accent2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Fellow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Salary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Benefits</a:t>
            </a:r>
          </a:p>
          <a:p>
            <a:pPr lvl="1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PTO</a:t>
            </a:r>
          </a:p>
          <a:p>
            <a:pPr lvl="1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Sick Time</a:t>
            </a:r>
          </a:p>
          <a:p>
            <a:pPr lvl="1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Health Insurance</a:t>
            </a:r>
          </a:p>
          <a:p>
            <a:pPr lvl="1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Malpractice</a:t>
            </a:r>
          </a:p>
          <a:p>
            <a:pPr lvl="1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Credentialing Fees</a:t>
            </a:r>
          </a:p>
          <a:p>
            <a:pPr lvl="1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CME Conference attendance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3C787BF9-D545-4837-83E0-0F5C4468A64C}"/>
              </a:ext>
            </a:extLst>
          </p:cNvPr>
          <p:cNvSpPr txBox="1">
            <a:spLocks/>
          </p:cNvSpPr>
          <p:nvPr/>
        </p:nvSpPr>
        <p:spPr>
          <a:xfrm>
            <a:off x="3104545" y="1711326"/>
            <a:ext cx="3221304" cy="4468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400" dirty="0">
                <a:solidFill>
                  <a:schemeClr val="accent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Program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Accreditation Fees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Matching Fees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Program Director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Administration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 marL="0" indent="0">
              <a:buFont typeface="Arial"/>
              <a:buNone/>
            </a:pPr>
            <a:endParaRPr lang="en-US" sz="4800" dirty="0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D3A617B3-058E-460A-907A-AEA58E07D7B1}"/>
              </a:ext>
            </a:extLst>
          </p:cNvPr>
          <p:cNvSpPr txBox="1">
            <a:spLocks/>
          </p:cNvSpPr>
          <p:nvPr/>
        </p:nvSpPr>
        <p:spPr>
          <a:xfrm>
            <a:off x="6325849" y="1711326"/>
            <a:ext cx="2837735" cy="4468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400" dirty="0">
                <a:solidFill>
                  <a:schemeClr val="accent4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Research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Online Library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Statistician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Journal Club</a:t>
            </a:r>
          </a:p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</a:p>
          <a:p>
            <a:pPr marL="0" indent="0">
              <a:buFont typeface="Arial"/>
              <a:buNone/>
            </a:pPr>
            <a:endParaRPr lang="en-US" sz="4800" dirty="0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7AA271B8-6684-4353-ACC7-B8A0F169F03D}"/>
              </a:ext>
            </a:extLst>
          </p:cNvPr>
          <p:cNvSpPr txBox="1">
            <a:spLocks/>
          </p:cNvSpPr>
          <p:nvPr/>
        </p:nvSpPr>
        <p:spPr>
          <a:xfrm>
            <a:off x="9188970" y="1641230"/>
            <a:ext cx="2548700" cy="45386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400" dirty="0">
                <a:solidFill>
                  <a:schemeClr val="tx2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Misc.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Recruitment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Onboarding</a:t>
            </a:r>
          </a:p>
          <a:p>
            <a:pPr lvl="1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Swag, Coats, etc. 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Promotion</a:t>
            </a:r>
          </a:p>
          <a:p>
            <a:pPr lvl="1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Celebration </a:t>
            </a:r>
          </a:p>
          <a:p>
            <a:pPr lvl="1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Diploma, Print, Frame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Wellness</a:t>
            </a:r>
          </a:p>
        </p:txBody>
      </p:sp>
    </p:spTree>
    <p:extLst>
      <p:ext uri="{BB962C8B-B14F-4D97-AF65-F5344CB8AC3E}">
        <p14:creationId xmlns:p14="http://schemas.microsoft.com/office/powerpoint/2010/main" val="2223904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D340E2-E182-40AB-AF17-B38786A1C77C}"/>
              </a:ext>
            </a:extLst>
          </p:cNvPr>
          <p:cNvSpPr/>
          <p:nvPr/>
        </p:nvSpPr>
        <p:spPr>
          <a:xfrm rot="16200000">
            <a:off x="3009899" y="-2299718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DEFB7F-D4D4-443D-92F4-05F3F85288C3}"/>
              </a:ext>
            </a:extLst>
          </p:cNvPr>
          <p:cNvSpPr/>
          <p:nvPr/>
        </p:nvSpPr>
        <p:spPr>
          <a:xfrm rot="16200000">
            <a:off x="3009899" y="-2299718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56ED4E8-4B50-410A-81CA-7C30FE088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473" y="2460943"/>
            <a:ext cx="10439053" cy="1213118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I have no conflicts of interest or relationships with commercial companies to disclose. 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3200D3-E125-4B20-9C56-07F537589EAE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Disclosures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</p:spTree>
    <p:extLst>
      <p:ext uri="{BB962C8B-B14F-4D97-AF65-F5344CB8AC3E}">
        <p14:creationId xmlns:p14="http://schemas.microsoft.com/office/powerpoint/2010/main" val="1889364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AAECE6-2C1E-4498-AFD1-C10D6D7C7154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0A98D-154B-438C-8E66-235A61FD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31" y="936626"/>
            <a:ext cx="11418543" cy="584264"/>
          </a:xfrm>
        </p:spPr>
        <p:txBody>
          <a:bodyPr/>
          <a:lstStyle/>
          <a:p>
            <a:r>
              <a:rPr lang="en-US" dirty="0">
                <a:solidFill>
                  <a:srgbClr val="003D69"/>
                </a:solidFill>
              </a:rPr>
              <a:t>Funding Pathways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C86394-3947-479B-B3BE-527FCF96B070}"/>
              </a:ext>
            </a:extLst>
          </p:cNvPr>
          <p:cNvSpPr txBox="1"/>
          <p:nvPr/>
        </p:nvSpPr>
        <p:spPr>
          <a:xfrm>
            <a:off x="5885811" y="1049973"/>
            <a:ext cx="6004081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Vary based on the type of institution AND its current structure. </a:t>
            </a:r>
          </a:p>
          <a:p>
            <a:endParaRPr lang="en-US" sz="28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Partner with your administration or GMEO to understand current funding pathways for other programs (if there are any).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If you are at a private practice or non-academic institute, find allies in billing and/or analytics department</a:t>
            </a:r>
          </a:p>
          <a:p>
            <a:endParaRPr lang="en-US" sz="2400" dirty="0">
              <a:solidFill>
                <a:schemeClr val="accent3">
                  <a:lumMod val="75000"/>
                </a:schemeClr>
              </a:solidFill>
              <a:latin typeface="Hamburg-Light" pitchFamily="50" charset="0"/>
            </a:endParaRPr>
          </a:p>
          <a:p>
            <a:endParaRPr lang="en-US" sz="2000" dirty="0">
              <a:solidFill>
                <a:schemeClr val="accent3">
                  <a:lumMod val="75000"/>
                </a:schemeClr>
              </a:solidFill>
              <a:latin typeface="Hamburg-Light" pitchFamily="50" charset="0"/>
            </a:endParaRPr>
          </a:p>
          <a:p>
            <a:endParaRPr lang="en-US" sz="2000" dirty="0">
              <a:solidFill>
                <a:schemeClr val="accent3">
                  <a:lumMod val="75000"/>
                </a:schemeClr>
              </a:solidFill>
              <a:latin typeface="Hamburg-Light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75D1C-689E-4AC0-B0F1-E2ADBC42A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26" y="1928258"/>
            <a:ext cx="5112359" cy="3408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E40D5C-78FD-4324-A83F-50F758FF4D23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Funding Pathways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</p:spTree>
    <p:extLst>
      <p:ext uri="{BB962C8B-B14F-4D97-AF65-F5344CB8AC3E}">
        <p14:creationId xmlns:p14="http://schemas.microsoft.com/office/powerpoint/2010/main" val="27884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755A01B-0281-48C2-A053-B06DC3F3A196}"/>
              </a:ext>
            </a:extLst>
          </p:cNvPr>
          <p:cNvSpPr/>
          <p:nvPr/>
        </p:nvSpPr>
        <p:spPr>
          <a:xfrm rot="16200000">
            <a:off x="3009899" y="-2297208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0A98D-154B-438C-8E66-235A61FD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31" y="936626"/>
            <a:ext cx="11418543" cy="584264"/>
          </a:xfrm>
        </p:spPr>
        <p:txBody>
          <a:bodyPr/>
          <a:lstStyle/>
          <a:p>
            <a:r>
              <a:rPr lang="en-US" dirty="0">
                <a:solidFill>
                  <a:srgbClr val="003D69"/>
                </a:solidFill>
              </a:rPr>
              <a:t>Funding Pathways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62F586-C776-4288-AEC8-4E08D3AE0104}"/>
              </a:ext>
            </a:extLst>
          </p:cNvPr>
          <p:cNvSpPr txBox="1"/>
          <p:nvPr/>
        </p:nvSpPr>
        <p:spPr>
          <a:xfrm>
            <a:off x="285184" y="1847122"/>
            <a:ext cx="354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Is the program ACGME accredited?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FF3414-EFB6-42C0-A67E-489BB3DE6DBA}"/>
              </a:ext>
            </a:extLst>
          </p:cNvPr>
          <p:cNvGrpSpPr/>
          <p:nvPr/>
        </p:nvGrpSpPr>
        <p:grpSpPr>
          <a:xfrm>
            <a:off x="4134348" y="1430975"/>
            <a:ext cx="2152192" cy="1118448"/>
            <a:chOff x="4134348" y="1430975"/>
            <a:chExt cx="2152192" cy="1118448"/>
          </a:xfrm>
        </p:grpSpPr>
        <p:pic>
          <p:nvPicPr>
            <p:cNvPr id="6" name="Picture Placeholder 16">
              <a:extLst>
                <a:ext uri="{FF2B5EF4-FFF2-40B4-BE49-F238E27FC236}">
                  <a16:creationId xmlns:a16="http://schemas.microsoft.com/office/drawing/2014/main" id="{D5C5E50D-EB26-404B-A356-68B11C703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22" b="422"/>
            <a:stretch>
              <a:fillRect/>
            </a:stretch>
          </p:blipFill>
          <p:spPr>
            <a:xfrm>
              <a:off x="5140087" y="1430975"/>
              <a:ext cx="1146453" cy="111844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262C27-F133-49A2-8F3A-304F2EC2B727}"/>
                </a:ext>
              </a:extLst>
            </p:cNvPr>
            <p:cNvSpPr txBox="1"/>
            <p:nvPr/>
          </p:nvSpPr>
          <p:spPr>
            <a:xfrm>
              <a:off x="4134348" y="1805533"/>
              <a:ext cx="775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YES</a:t>
              </a:r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EC61783-858D-40CD-BB60-379380647A33}"/>
              </a:ext>
            </a:extLst>
          </p:cNvPr>
          <p:cNvSpPr txBox="1"/>
          <p:nvPr/>
        </p:nvSpPr>
        <p:spPr>
          <a:xfrm>
            <a:off x="217311" y="2967691"/>
            <a:ext cx="3917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Will the fellow be included on the Medicare Trainee Report?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B1DDD1-9A33-43B1-8AE3-7DCDF2433D47}"/>
              </a:ext>
            </a:extLst>
          </p:cNvPr>
          <p:cNvGrpSpPr/>
          <p:nvPr/>
        </p:nvGrpSpPr>
        <p:grpSpPr>
          <a:xfrm>
            <a:off x="4137355" y="2836894"/>
            <a:ext cx="2331100" cy="638494"/>
            <a:chOff x="4116482" y="2627509"/>
            <a:chExt cx="2331100" cy="638494"/>
          </a:xfrm>
        </p:grpSpPr>
        <p:pic>
          <p:nvPicPr>
            <p:cNvPr id="2050" name="Picture 2" descr="Image result for cms logo">
              <a:extLst>
                <a:ext uri="{FF2B5EF4-FFF2-40B4-BE49-F238E27FC236}">
                  <a16:creationId xmlns:a16="http://schemas.microsoft.com/office/drawing/2014/main" id="{A73C7F96-FBC5-4BC5-8384-B505AE5647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" t="21193" r="3773" b="32739"/>
            <a:stretch/>
          </p:blipFill>
          <p:spPr bwMode="auto">
            <a:xfrm>
              <a:off x="4979044" y="2627509"/>
              <a:ext cx="1468538" cy="638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C08BE4-3DB6-4809-A6DD-2B74D8431952}"/>
                </a:ext>
              </a:extLst>
            </p:cNvPr>
            <p:cNvSpPr txBox="1"/>
            <p:nvPr/>
          </p:nvSpPr>
          <p:spPr>
            <a:xfrm>
              <a:off x="4116482" y="2762090"/>
              <a:ext cx="706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YES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12EC95-83D3-4CD5-AA59-7E08EAB0BF20}"/>
              </a:ext>
            </a:extLst>
          </p:cNvPr>
          <p:cNvGrpSpPr/>
          <p:nvPr/>
        </p:nvGrpSpPr>
        <p:grpSpPr>
          <a:xfrm>
            <a:off x="6573786" y="2026000"/>
            <a:ext cx="5570771" cy="921563"/>
            <a:chOff x="6565746" y="1833831"/>
            <a:chExt cx="5570771" cy="92156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73C5CC-36C2-4A72-8E5E-3CD231D5DD7C}"/>
                </a:ext>
              </a:extLst>
            </p:cNvPr>
            <p:cNvSpPr txBox="1"/>
            <p:nvPr/>
          </p:nvSpPr>
          <p:spPr>
            <a:xfrm>
              <a:off x="7094752" y="1862842"/>
              <a:ext cx="5041765" cy="89255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You cannot bill for fellow services within </a:t>
              </a:r>
            </a:p>
            <a:p>
              <a:pPr algn="ctr"/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the scope of their training </a:t>
              </a:r>
            </a:p>
            <a:p>
              <a:pPr algn="ctr"/>
              <a:r>
                <a:rPr lang="en-US" sz="1200" dirty="0">
                  <a:solidFill>
                    <a:schemeClr val="bg2">
                      <a:lumMod val="25000"/>
                    </a:schemeClr>
                  </a:solidFill>
                  <a:latin typeface="Yu Gothic Medium" panose="020B0500000000000000" pitchFamily="34" charset="-128"/>
                  <a:ea typeface="Yu Gothic Medium" panose="020B0500000000000000" pitchFamily="34" charset="-128"/>
                </a:rPr>
                <a:t>“double dipping”</a:t>
              </a:r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E49052E1-0C05-464A-ADB7-AC3C9EB38072}"/>
                </a:ext>
              </a:extLst>
            </p:cNvPr>
            <p:cNvSpPr/>
            <p:nvPr/>
          </p:nvSpPr>
          <p:spPr>
            <a:xfrm>
              <a:off x="6565746" y="1833831"/>
              <a:ext cx="561860" cy="914400"/>
            </a:xfrm>
            <a:prstGeom prst="rightBrace">
              <a:avLst/>
            </a:prstGeom>
            <a:ln>
              <a:solidFill>
                <a:schemeClr val="accent2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672F73A2-CC80-4955-96CD-1BFC18E8D056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Funding Pathways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FD584C-B6C0-41FE-9A92-F36FD9476AE9}"/>
              </a:ext>
            </a:extLst>
          </p:cNvPr>
          <p:cNvSpPr txBox="1"/>
          <p:nvPr/>
        </p:nvSpPr>
        <p:spPr>
          <a:xfrm>
            <a:off x="7135647" y="3059079"/>
            <a:ext cx="5008910" cy="584775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Remember – ACGME allows fellows to spend up to 20% of their time as a general orthopedist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39475E-1351-4E09-B81B-51E644F517C4}"/>
              </a:ext>
            </a:extLst>
          </p:cNvPr>
          <p:cNvSpPr txBox="1"/>
          <p:nvPr/>
        </p:nvSpPr>
        <p:spPr>
          <a:xfrm>
            <a:off x="285184" y="4646279"/>
            <a:ext cx="354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Is the program ACGME accredited?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8F9DF1-ECA7-40B3-8D36-45B484508314}"/>
              </a:ext>
            </a:extLst>
          </p:cNvPr>
          <p:cNvSpPr txBox="1"/>
          <p:nvPr/>
        </p:nvSpPr>
        <p:spPr>
          <a:xfrm>
            <a:off x="257671" y="5441259"/>
            <a:ext cx="3829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Will the fellow be included on the Medicare Trainee Report?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D2392A8-7CA1-4D93-A525-01C461F24612}"/>
              </a:ext>
            </a:extLst>
          </p:cNvPr>
          <p:cNvGrpSpPr/>
          <p:nvPr/>
        </p:nvGrpSpPr>
        <p:grpSpPr>
          <a:xfrm>
            <a:off x="6582675" y="4764403"/>
            <a:ext cx="5381750" cy="914400"/>
            <a:chOff x="6565746" y="1833831"/>
            <a:chExt cx="5381750" cy="91440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263BC2F-75A0-4756-88B6-17CA1C97E16E}"/>
                </a:ext>
              </a:extLst>
            </p:cNvPr>
            <p:cNvSpPr txBox="1"/>
            <p:nvPr/>
          </p:nvSpPr>
          <p:spPr>
            <a:xfrm>
              <a:off x="7328667" y="1965246"/>
              <a:ext cx="4618829" cy="70788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amburg-Light" pitchFamily="50" charset="0"/>
                </a:rPr>
                <a:t>You may bill for fellow services 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amburg-Light" pitchFamily="50" charset="0"/>
                </a:rPr>
                <a:t>rendered within the scope of their training</a:t>
              </a:r>
            </a:p>
          </p:txBody>
        </p:sp>
        <p:sp>
          <p:nvSpPr>
            <p:cNvPr id="48" name="Right Brace 47">
              <a:extLst>
                <a:ext uri="{FF2B5EF4-FFF2-40B4-BE49-F238E27FC236}">
                  <a16:creationId xmlns:a16="http://schemas.microsoft.com/office/drawing/2014/main" id="{17F56D9D-DD1E-4672-8C87-6361BA2F32C6}"/>
                </a:ext>
              </a:extLst>
            </p:cNvPr>
            <p:cNvSpPr/>
            <p:nvPr/>
          </p:nvSpPr>
          <p:spPr>
            <a:xfrm>
              <a:off x="6565746" y="1833831"/>
              <a:ext cx="561860" cy="914400"/>
            </a:xfrm>
            <a:prstGeom prst="rightBrace">
              <a:avLst/>
            </a:prstGeom>
            <a:ln>
              <a:solidFill>
                <a:schemeClr val="accent1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A4D3A82-94A4-48EC-81C0-3E6573858FA2}"/>
              </a:ext>
            </a:extLst>
          </p:cNvPr>
          <p:cNvGrpSpPr/>
          <p:nvPr/>
        </p:nvGrpSpPr>
        <p:grpSpPr>
          <a:xfrm>
            <a:off x="4116482" y="5313316"/>
            <a:ext cx="2331100" cy="850605"/>
            <a:chOff x="4116482" y="2514159"/>
            <a:chExt cx="2331100" cy="85060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232D53A-DB2A-481D-A734-D8A833D07C06}"/>
                </a:ext>
              </a:extLst>
            </p:cNvPr>
            <p:cNvGrpSpPr/>
            <p:nvPr/>
          </p:nvGrpSpPr>
          <p:grpSpPr>
            <a:xfrm>
              <a:off x="4116482" y="2627509"/>
              <a:ext cx="2331100" cy="638494"/>
              <a:chOff x="4116482" y="2627509"/>
              <a:chExt cx="2331100" cy="638494"/>
            </a:xfrm>
          </p:grpSpPr>
          <p:pic>
            <p:nvPicPr>
              <p:cNvPr id="52" name="Picture 2" descr="Image result for cms logo">
                <a:extLst>
                  <a:ext uri="{FF2B5EF4-FFF2-40B4-BE49-F238E27FC236}">
                    <a16:creationId xmlns:a16="http://schemas.microsoft.com/office/drawing/2014/main" id="{553AA6AB-8167-4F6E-BDF3-35B2F9D63D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4" t="21193" r="3773" b="32739"/>
              <a:stretch/>
            </p:blipFill>
            <p:spPr bwMode="auto">
              <a:xfrm>
                <a:off x="4979044" y="2627509"/>
                <a:ext cx="1468538" cy="638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BDCB0E5-F640-4F51-8986-18648D619CE8}"/>
                  </a:ext>
                </a:extLst>
              </p:cNvPr>
              <p:cNvSpPr txBox="1"/>
              <p:nvPr/>
            </p:nvSpPr>
            <p:spPr>
              <a:xfrm>
                <a:off x="4116482" y="2762090"/>
                <a:ext cx="5748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>
                    <a:solidFill>
                      <a:srgbClr val="FF0000"/>
                    </a:solidFill>
                    <a:latin typeface="Yu Gothic Medium" panose="020B0500000000000000" pitchFamily="34" charset="-128"/>
                    <a:ea typeface="Yu Gothic Medium" panose="020B0500000000000000" pitchFamily="34" charset="-128"/>
                  </a:rPr>
                  <a:t>NO</a:t>
                </a:r>
              </a:p>
            </p:txBody>
          </p: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86B942E-7493-403A-81F3-01BD77A1C714}"/>
                </a:ext>
              </a:extLst>
            </p:cNvPr>
            <p:cNvCxnSpPr>
              <a:cxnSpLocks/>
            </p:cNvCxnSpPr>
            <p:nvPr/>
          </p:nvCxnSpPr>
          <p:spPr>
            <a:xfrm>
              <a:off x="5266745" y="2514159"/>
              <a:ext cx="893135" cy="85060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695165-F702-4C6D-A647-EC1D8A4737DD}"/>
              </a:ext>
            </a:extLst>
          </p:cNvPr>
          <p:cNvGrpSpPr/>
          <p:nvPr/>
        </p:nvGrpSpPr>
        <p:grpSpPr>
          <a:xfrm>
            <a:off x="4134348" y="4230132"/>
            <a:ext cx="2152192" cy="1118448"/>
            <a:chOff x="4134348" y="1430975"/>
            <a:chExt cx="2152192" cy="1118448"/>
          </a:xfrm>
        </p:grpSpPr>
        <p:pic>
          <p:nvPicPr>
            <p:cNvPr id="55" name="Picture Placeholder 16">
              <a:extLst>
                <a:ext uri="{FF2B5EF4-FFF2-40B4-BE49-F238E27FC236}">
                  <a16:creationId xmlns:a16="http://schemas.microsoft.com/office/drawing/2014/main" id="{D2AD4329-27FE-4890-A191-CDE2D00FC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22" b="422"/>
            <a:stretch>
              <a:fillRect/>
            </a:stretch>
          </p:blipFill>
          <p:spPr>
            <a:xfrm>
              <a:off x="5140087" y="1430975"/>
              <a:ext cx="1146453" cy="1118448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18F4E9E-9428-4D27-A41D-6FD779D94DA1}"/>
                </a:ext>
              </a:extLst>
            </p:cNvPr>
            <p:cNvSpPr txBox="1"/>
            <p:nvPr/>
          </p:nvSpPr>
          <p:spPr>
            <a:xfrm>
              <a:off x="4134348" y="1805533"/>
              <a:ext cx="582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u="sng" dirty="0">
                  <a:solidFill>
                    <a:srgbClr val="FF0000"/>
                  </a:solidFill>
                </a:rPr>
                <a:t>NO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C17E61A-D4CC-4E97-A777-2B1379E6009E}"/>
                </a:ext>
              </a:extLst>
            </p:cNvPr>
            <p:cNvCxnSpPr>
              <a:cxnSpLocks/>
            </p:cNvCxnSpPr>
            <p:nvPr/>
          </p:nvCxnSpPr>
          <p:spPr>
            <a:xfrm>
              <a:off x="5295014" y="1564896"/>
              <a:ext cx="893135" cy="85060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247806-436D-46A0-ABAA-814BC74F4FFB}"/>
              </a:ext>
            </a:extLst>
          </p:cNvPr>
          <p:cNvCxnSpPr>
            <a:cxnSpLocks/>
          </p:cNvCxnSpPr>
          <p:nvPr/>
        </p:nvCxnSpPr>
        <p:spPr>
          <a:xfrm>
            <a:off x="598054" y="3961280"/>
            <a:ext cx="1050449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itle 1">
            <a:extLst>
              <a:ext uri="{FF2B5EF4-FFF2-40B4-BE49-F238E27FC236}">
                <a16:creationId xmlns:a16="http://schemas.microsoft.com/office/drawing/2014/main" id="{35ED5249-EFAA-464C-98DC-1F8E6B58AACF}"/>
              </a:ext>
            </a:extLst>
          </p:cNvPr>
          <p:cNvSpPr txBox="1">
            <a:spLocks/>
          </p:cNvSpPr>
          <p:nvPr/>
        </p:nvSpPr>
        <p:spPr>
          <a:xfrm>
            <a:off x="285184" y="6394904"/>
            <a:ext cx="11629815" cy="321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70" normalizeH="0" baseline="0" noProof="0" dirty="0">
                <a:ln>
                  <a:noFill/>
                </a:ln>
                <a:solidFill>
                  <a:srgbClr val="1F5078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</a:rPr>
              <a:t>Source: </a:t>
            </a:r>
            <a:r>
              <a:rPr lang="en-US" sz="1000" spc="-70" dirty="0">
                <a:solidFill>
                  <a:srgbClr val="1F5078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ACGME Orthopaedic 1 year Subspecialty Program Requirements Section IV.E – IV.E.1</a:t>
            </a:r>
            <a:endParaRPr kumimoji="0" lang="en-US" sz="1000" b="0" i="0" u="none" strike="noStrike" kern="1200" cap="none" spc="-70" normalizeH="0" baseline="0" noProof="0" dirty="0">
              <a:ln>
                <a:noFill/>
              </a:ln>
              <a:solidFill>
                <a:srgbClr val="1F5078"/>
              </a:solidFill>
              <a:effectLst/>
              <a:uLnTx/>
              <a:uFillTx/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189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8" grpId="0" animBg="1"/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E8BF1B-C9A0-4D20-B83C-516292991FAB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0A98D-154B-438C-8E66-235A61FD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31" y="936626"/>
            <a:ext cx="11418543" cy="584264"/>
          </a:xfrm>
        </p:spPr>
        <p:txBody>
          <a:bodyPr/>
          <a:lstStyle/>
          <a:p>
            <a:r>
              <a:rPr lang="en-US" dirty="0">
                <a:solidFill>
                  <a:srgbClr val="003D69"/>
                </a:solidFill>
              </a:rPr>
              <a:t>Billing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4D20E6-F842-4746-82E8-7813FB44744D}"/>
              </a:ext>
            </a:extLst>
          </p:cNvPr>
          <p:cNvSpPr txBox="1"/>
          <p:nvPr/>
        </p:nvSpPr>
        <p:spPr>
          <a:xfrm>
            <a:off x="285184" y="1847122"/>
            <a:ext cx="67687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amburg-Light" pitchFamily="50" charset="0"/>
              </a:rPr>
              <a:t>Pull the CPT coded curriculum guide from the specialty society.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Hamburg-Light" pitchFamily="50" charset="0"/>
            </a:endParaRP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amburg-Light" pitchFamily="50" charset="0"/>
              </a:rPr>
              <a:t>Work with your PD and Billing &amp; Analytics Departments to see how many cases &amp; procedures the faculty performed over the previous year(s)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amburg-Light" pitchFamily="50" charset="0"/>
              </a:rPr>
              <a:t>How many cases have an assist fee allowed?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amburg-Light" pitchFamily="50" charset="0"/>
              </a:rPr>
              <a:t>Do they have an assist?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amburg-Light" pitchFamily="50" charset="0"/>
              </a:rPr>
              <a:t>Did the assist get paid?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Hamburg-Light" pitchFamily="50" charset="0"/>
            </a:endParaRP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amburg-Light" pitchFamily="50" charset="0"/>
              </a:rPr>
              <a:t>Determine if the projected case volume &amp; its billable assist fees are enough to offset the cost of the fellowship.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Hamburg-Light" pitchFamily="50" charset="0"/>
            </a:endParaRP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amburg-Light" pitchFamily="50" charset="0"/>
              </a:rPr>
              <a:t>A note about fellows and payors…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5D8CBB-B257-497B-B2E5-C18A41AA8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03" y="1520890"/>
            <a:ext cx="3757882" cy="462290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0972A33-F7D6-459F-8161-563BC9C1553D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Funding Pathways - Billing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</p:spTree>
    <p:extLst>
      <p:ext uri="{BB962C8B-B14F-4D97-AF65-F5344CB8AC3E}">
        <p14:creationId xmlns:p14="http://schemas.microsoft.com/office/powerpoint/2010/main" val="1034428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4600402-DC87-4F8C-9C29-680BB9C44743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0A98D-154B-438C-8E66-235A61FD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31" y="936626"/>
            <a:ext cx="11418543" cy="584264"/>
          </a:xfrm>
        </p:spPr>
        <p:txBody>
          <a:bodyPr/>
          <a:lstStyle/>
          <a:p>
            <a:r>
              <a:rPr lang="en-US" dirty="0">
                <a:solidFill>
                  <a:srgbClr val="003D69"/>
                </a:solidFill>
              </a:rPr>
              <a:t>Additional 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3C34F6-781C-4F6E-9DA7-46266501238B}"/>
              </a:ext>
            </a:extLst>
          </p:cNvPr>
          <p:cNvSpPr txBox="1"/>
          <p:nvPr/>
        </p:nvSpPr>
        <p:spPr>
          <a:xfrm>
            <a:off x="500515" y="1913641"/>
            <a:ext cx="5595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All programs can be supported with philanthropic dollars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914E8D-E0D0-42AC-92C2-30628B39B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311" y="1405378"/>
            <a:ext cx="3110288" cy="1970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C3D9BB7-69E4-4330-8D07-AAA36E7B61D2}"/>
              </a:ext>
            </a:extLst>
          </p:cNvPr>
          <p:cNvSpPr txBox="1"/>
          <p:nvPr/>
        </p:nvSpPr>
        <p:spPr>
          <a:xfrm>
            <a:off x="650219" y="4528917"/>
            <a:ext cx="4685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All programs can be supported through grant opportunities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AB6FE-90D2-4A62-9777-ED1698B1FB75}"/>
              </a:ext>
            </a:extLst>
          </p:cNvPr>
          <p:cNvGrpSpPr/>
          <p:nvPr/>
        </p:nvGrpSpPr>
        <p:grpSpPr>
          <a:xfrm>
            <a:off x="5640317" y="3990253"/>
            <a:ext cx="5901464" cy="2380031"/>
            <a:chOff x="4843360" y="4799611"/>
            <a:chExt cx="4837787" cy="1703063"/>
          </a:xfrm>
        </p:grpSpPr>
        <p:pic>
          <p:nvPicPr>
            <p:cNvPr id="2052" name="Picture 4" descr="Image result for omega medical grants">
              <a:extLst>
                <a:ext uri="{FF2B5EF4-FFF2-40B4-BE49-F238E27FC236}">
                  <a16:creationId xmlns:a16="http://schemas.microsoft.com/office/drawing/2014/main" id="{F6337016-D1BF-4F9C-A2FB-F216FFA8C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360" y="5185059"/>
              <a:ext cx="2193337" cy="932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Image result for medical device companies">
              <a:extLst>
                <a:ext uri="{FF2B5EF4-FFF2-40B4-BE49-F238E27FC236}">
                  <a16:creationId xmlns:a16="http://schemas.microsoft.com/office/drawing/2014/main" id="{F611EF04-4967-4C46-A339-3D14E2CC45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7809" y="4799611"/>
              <a:ext cx="2193338" cy="17030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9960E930-B3D8-471A-8516-109DFAECE703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Funding Pathways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</p:spTree>
    <p:extLst>
      <p:ext uri="{BB962C8B-B14F-4D97-AF65-F5344CB8AC3E}">
        <p14:creationId xmlns:p14="http://schemas.microsoft.com/office/powerpoint/2010/main" val="125010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13171B-EE81-45D1-A5D6-0F56BCA642DF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E9DF67-9612-4A89-A471-97C54118E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277" y="2500760"/>
            <a:ext cx="5949903" cy="3857145"/>
          </a:xfrm>
        </p:spPr>
        <p:txBody>
          <a:bodyPr/>
          <a:lstStyle/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7E302765-4556-4F38-A322-BB27EA8B0E23}"/>
              </a:ext>
            </a:extLst>
          </p:cNvPr>
          <p:cNvSpPr txBox="1">
            <a:spLocks/>
          </p:cNvSpPr>
          <p:nvPr/>
        </p:nvSpPr>
        <p:spPr>
          <a:xfrm>
            <a:off x="462277" y="979810"/>
            <a:ext cx="6115504" cy="563364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accent3">
                    <a:lumMod val="75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396865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2pPr>
            <a:lvl3pPr marL="746107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3pPr>
            <a:lvl4pPr marL="1206470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bg2">
                    <a:lumMod val="50000"/>
                  </a:schemeClr>
                </a:solidFill>
                <a:latin typeface="Hamburg-Light" charset="0"/>
                <a:ea typeface="Hamburg-Light" charset="0"/>
                <a:cs typeface="Hamburg-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Who to invite?</a:t>
            </a:r>
          </a:p>
          <a:p>
            <a:endParaRPr lang="en-US" sz="1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Why are they an integral to program success?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Volume, surgical technique, patient population</a:t>
            </a:r>
          </a:p>
          <a:p>
            <a:endParaRPr lang="en-US" sz="1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How will they most be receptive to recruitment?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In person by PD/Chair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Letter/email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Both?</a:t>
            </a:r>
          </a:p>
          <a:p>
            <a:endParaRPr lang="en-US" sz="1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Program faculty collegiality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Early and often!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AE1E0-736C-41AF-826A-6708763BA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2180" y="1641230"/>
            <a:ext cx="5425166" cy="408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27FC237-779C-428E-88F0-8F60CB7BA0E4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Faculty Recruitment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</p:spTree>
    <p:extLst>
      <p:ext uri="{BB962C8B-B14F-4D97-AF65-F5344CB8AC3E}">
        <p14:creationId xmlns:p14="http://schemas.microsoft.com/office/powerpoint/2010/main" val="2748673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FBA17B-C55A-47D1-938F-13011A382485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0A98D-154B-438C-8E66-235A61FD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31" y="936626"/>
            <a:ext cx="11418543" cy="562565"/>
          </a:xfrm>
        </p:spPr>
        <p:txBody>
          <a:bodyPr/>
          <a:lstStyle/>
          <a:p>
            <a:r>
              <a:rPr lang="en-US" dirty="0">
                <a:solidFill>
                  <a:srgbClr val="003D69"/>
                </a:solidFill>
              </a:rPr>
              <a:t>...program bonding...?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7E302765-4556-4F38-A322-BB27EA8B0E23}"/>
              </a:ext>
            </a:extLst>
          </p:cNvPr>
          <p:cNvSpPr txBox="1">
            <a:spLocks/>
          </p:cNvSpPr>
          <p:nvPr/>
        </p:nvSpPr>
        <p:spPr>
          <a:xfrm>
            <a:off x="462277" y="1679945"/>
            <a:ext cx="11342992" cy="493350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accent3">
                    <a:lumMod val="75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396865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2pPr>
            <a:lvl3pPr marL="746107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3pPr>
            <a:lvl4pPr marL="1206470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bg2">
                    <a:lumMod val="50000"/>
                  </a:schemeClr>
                </a:solidFill>
                <a:latin typeface="Hamburg-Light" charset="0"/>
                <a:ea typeface="Hamburg-Light" charset="0"/>
                <a:cs typeface="Hamburg-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E21DC9D0-8157-419C-837B-AC209F4A3256}"/>
              </a:ext>
            </a:extLst>
          </p:cNvPr>
          <p:cNvSpPr txBox="1">
            <a:spLocks/>
          </p:cNvSpPr>
          <p:nvPr/>
        </p:nvSpPr>
        <p:spPr>
          <a:xfrm>
            <a:off x="462277" y="1641229"/>
            <a:ext cx="6167123" cy="497222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accent3">
                    <a:lumMod val="75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396865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2pPr>
            <a:lvl3pPr marL="746107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3pPr>
            <a:lvl4pPr marL="1206470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bg2">
                    <a:lumMod val="50000"/>
                  </a:schemeClr>
                </a:solidFill>
                <a:latin typeface="Hamburg-Light" charset="0"/>
                <a:ea typeface="Hamburg-Light" charset="0"/>
                <a:cs typeface="Hamburg-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YES!</a:t>
            </a:r>
          </a:p>
          <a:p>
            <a:endParaRPr lang="en-US" sz="11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Hold an initial meeting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(even if everyone knows each other already)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Discuss the want for building the program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Gain insight on the kind of program each faculty member trained at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Understand why they want to be a part of a training program now?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Operate as if you are already a program</a:t>
            </a:r>
          </a:p>
          <a:p>
            <a:pPr lvl="1" indent="0"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Kamp Kumbaya sign">
            <a:extLst>
              <a:ext uri="{FF2B5EF4-FFF2-40B4-BE49-F238E27FC236}">
                <a16:creationId xmlns:a16="http://schemas.microsoft.com/office/drawing/2014/main" id="{40EC8763-0AF2-42CD-A438-49B5F5B0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76" y="2369409"/>
            <a:ext cx="5709269" cy="236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229501-8D01-4B64-9710-D70DAECA50BC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Faculty Recruitment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ARCOS 2022</a:t>
            </a:r>
            <a:endParaRPr lang="en-US" sz="1400" spc="-70" dirty="0">
              <a:solidFill>
                <a:prstClr val="white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232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8D7E1D-5F7F-4994-AEB7-83C54C7E4D23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0A98D-154B-438C-8E66-235A61FD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31" y="936626"/>
            <a:ext cx="11418543" cy="562565"/>
          </a:xfrm>
        </p:spPr>
        <p:txBody>
          <a:bodyPr/>
          <a:lstStyle/>
          <a:p>
            <a:r>
              <a:rPr lang="en-US" dirty="0">
                <a:solidFill>
                  <a:srgbClr val="003D69"/>
                </a:solidFill>
              </a:rPr>
              <a:t>Program Overview – What’s on your website?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7E302765-4556-4F38-A322-BB27EA8B0E23}"/>
              </a:ext>
            </a:extLst>
          </p:cNvPr>
          <p:cNvSpPr txBox="1">
            <a:spLocks/>
          </p:cNvSpPr>
          <p:nvPr/>
        </p:nvSpPr>
        <p:spPr>
          <a:xfrm>
            <a:off x="5363852" y="2044474"/>
            <a:ext cx="6441422" cy="385714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accent3">
                    <a:lumMod val="75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396865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2pPr>
            <a:lvl3pPr marL="746107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3pPr>
            <a:lvl4pPr marL="1206470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bg2">
                    <a:lumMod val="50000"/>
                  </a:schemeClr>
                </a:solidFill>
                <a:latin typeface="Hamburg-Light" charset="0"/>
                <a:ea typeface="Hamburg-Light" charset="0"/>
                <a:cs typeface="Hamburg-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Goals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Case Variety &amp; Volume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Schedule &amp; Call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Training Room &amp; Team Coverage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Research Requirements</a:t>
            </a:r>
            <a:endParaRPr lang="en-US" sz="6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Educational Conference Schedule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Application Process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16B65-EECB-4FED-93F2-D4E6BCBDF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79" t="7964" r="28021" b="5972"/>
          <a:stretch/>
        </p:blipFill>
        <p:spPr>
          <a:xfrm>
            <a:off x="1032502" y="1851214"/>
            <a:ext cx="3944623" cy="424366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5959012-F36E-4F74-A9B5-2BCF8252BEE3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Program Overview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</p:spTree>
    <p:extLst>
      <p:ext uri="{BB962C8B-B14F-4D97-AF65-F5344CB8AC3E}">
        <p14:creationId xmlns:p14="http://schemas.microsoft.com/office/powerpoint/2010/main" val="478349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58F2B2-AF90-4006-894A-81514FB77D27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E9DF67-9612-4A89-A471-97C54118E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277" y="2500760"/>
            <a:ext cx="5949903" cy="3857145"/>
          </a:xfrm>
        </p:spPr>
        <p:txBody>
          <a:bodyPr/>
          <a:lstStyle/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0A98D-154B-438C-8E66-235A61FD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31" y="936626"/>
            <a:ext cx="11418543" cy="562565"/>
          </a:xfrm>
        </p:spPr>
        <p:txBody>
          <a:bodyPr/>
          <a:lstStyle/>
          <a:p>
            <a:r>
              <a:rPr lang="en-US" dirty="0">
                <a:solidFill>
                  <a:srgbClr val="003D69"/>
                </a:solidFill>
              </a:rPr>
              <a:t>Curriculum Foundation 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7E302765-4556-4F38-A322-BB27EA8B0E23}"/>
              </a:ext>
            </a:extLst>
          </p:cNvPr>
          <p:cNvSpPr txBox="1">
            <a:spLocks/>
          </p:cNvSpPr>
          <p:nvPr/>
        </p:nvSpPr>
        <p:spPr>
          <a:xfrm>
            <a:off x="462277" y="1679945"/>
            <a:ext cx="5651654" cy="423079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accent3">
                    <a:lumMod val="75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396865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2pPr>
            <a:lvl3pPr marL="746107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3pPr>
            <a:lvl4pPr marL="1206470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bg2">
                    <a:lumMod val="50000"/>
                  </a:schemeClr>
                </a:solidFill>
                <a:latin typeface="Hamburg-Light" charset="0"/>
                <a:ea typeface="Hamburg-Light" charset="0"/>
                <a:cs typeface="Hamburg-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ACGME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1 Year Common Program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Subspecialty requirements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Case log guidelines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Milestones</a:t>
            </a:r>
          </a:p>
          <a:p>
            <a:endParaRPr lang="en-US" sz="12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Specialty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Recommended curriculum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Fellowship p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rogram requirements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4790D9-DD63-45E9-8640-9341B1F80851}"/>
              </a:ext>
            </a:extLst>
          </p:cNvPr>
          <p:cNvSpPr/>
          <p:nvPr/>
        </p:nvSpPr>
        <p:spPr>
          <a:xfrm>
            <a:off x="6312448" y="1499191"/>
            <a:ext cx="5651654" cy="4230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BB95C3-7E1C-4E82-A49C-D1EF496AC57E}"/>
              </a:ext>
            </a:extLst>
          </p:cNvPr>
          <p:cNvSpPr txBox="1"/>
          <p:nvPr/>
        </p:nvSpPr>
        <p:spPr>
          <a:xfrm>
            <a:off x="6412175" y="1679945"/>
            <a:ext cx="5393094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90000"/>
              </a:lnSpc>
              <a:spcBef>
                <a:spcPts val="1000"/>
              </a:spcBef>
            </a:pPr>
            <a:r>
              <a:rPr lang="en-US" sz="2000" u="sng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Other Resources</a:t>
            </a:r>
          </a:p>
          <a:p>
            <a:pPr algn="ctr" defTabSz="914377">
              <a:lnSpc>
                <a:spcPct val="90000"/>
              </a:lnSpc>
              <a:spcBef>
                <a:spcPts val="1000"/>
              </a:spcBef>
            </a:pPr>
            <a:endParaRPr lang="en-US" sz="2000" u="sng" dirty="0">
              <a:solidFill>
                <a:schemeClr val="bg1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 defTabSz="914377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Connect with other programs </a:t>
            </a:r>
          </a:p>
          <a:p>
            <a:pPr defTabSz="914377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(or research their program websites) 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</a:pPr>
            <a:endParaRPr lang="en-US" sz="2000" dirty="0">
              <a:solidFill>
                <a:schemeClr val="bg1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Review goals &amp; objectives for your other programs to see what is similar/different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</a:pPr>
            <a:endParaRPr lang="en-US" sz="2000" dirty="0">
              <a:solidFill>
                <a:schemeClr val="bg1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Give the task of building curriculum to your PD &amp; faculty, and/or task force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ED1678-CBC5-4EDC-B149-8BF00C118DA4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Curriculum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</p:spTree>
    <p:extLst>
      <p:ext uri="{BB962C8B-B14F-4D97-AF65-F5344CB8AC3E}">
        <p14:creationId xmlns:p14="http://schemas.microsoft.com/office/powerpoint/2010/main" val="165326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B52C93-B8AA-4E12-80A7-441B1DCAF408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7E302765-4556-4F38-A322-BB27EA8B0E23}"/>
              </a:ext>
            </a:extLst>
          </p:cNvPr>
          <p:cNvSpPr txBox="1">
            <a:spLocks/>
          </p:cNvSpPr>
          <p:nvPr/>
        </p:nvSpPr>
        <p:spPr>
          <a:xfrm>
            <a:off x="462277" y="1679945"/>
            <a:ext cx="5174025" cy="423079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accent3">
                    <a:lumMod val="75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396865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2pPr>
            <a:lvl3pPr marL="746107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3pPr>
            <a:lvl4pPr marL="1206470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bg2">
                    <a:lumMod val="50000"/>
                  </a:schemeClr>
                </a:solidFill>
                <a:latin typeface="Hamburg-Light" charset="0"/>
                <a:ea typeface="Hamburg-Light" charset="0"/>
                <a:cs typeface="Hamburg-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Even if your new program is not seeking ACGME accreditation include additional documents to bolster your proposal. 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1. Supervision Policy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2. Duty Hour &amp; Moonlighting Policy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3. Sample Rotation Schedule 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4. Example of evaluation(s)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B97084F-F7AF-4CBF-9164-9894F96E5F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3366304"/>
              </p:ext>
            </p:extLst>
          </p:nvPr>
        </p:nvGraphicFramePr>
        <p:xfrm>
          <a:off x="5636302" y="1679945"/>
          <a:ext cx="6168973" cy="37015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68291">
                  <a:extLst>
                    <a:ext uri="{9D8B030D-6E8A-4147-A177-3AD203B41FA5}">
                      <a16:colId xmlns:a16="http://schemas.microsoft.com/office/drawing/2014/main" val="1771423554"/>
                    </a:ext>
                  </a:extLst>
                </a:gridCol>
                <a:gridCol w="1191223">
                  <a:extLst>
                    <a:ext uri="{9D8B030D-6E8A-4147-A177-3AD203B41FA5}">
                      <a16:colId xmlns:a16="http://schemas.microsoft.com/office/drawing/2014/main" val="1159169010"/>
                    </a:ext>
                  </a:extLst>
                </a:gridCol>
                <a:gridCol w="1146552">
                  <a:extLst>
                    <a:ext uri="{9D8B030D-6E8A-4147-A177-3AD203B41FA5}">
                      <a16:colId xmlns:a16="http://schemas.microsoft.com/office/drawing/2014/main" val="367872341"/>
                    </a:ext>
                  </a:extLst>
                </a:gridCol>
                <a:gridCol w="1162907">
                  <a:extLst>
                    <a:ext uri="{9D8B030D-6E8A-4147-A177-3AD203B41FA5}">
                      <a16:colId xmlns:a16="http://schemas.microsoft.com/office/drawing/2014/main" val="588937261"/>
                    </a:ext>
                  </a:extLst>
                </a:gridCol>
              </a:tblGrid>
              <a:tr h="7375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 defTabSz="914377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Rotation 1 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 defTabSz="914377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Rotation 2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 defTabSz="914377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Rotation 3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38998663"/>
                  </a:ext>
                </a:extLst>
              </a:tr>
              <a:tr h="4581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August – September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91751664"/>
                  </a:ext>
                </a:extLst>
              </a:tr>
              <a:tr h="5006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October – November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62107082"/>
                  </a:ext>
                </a:extLst>
              </a:tr>
              <a:tr h="438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December - January 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34641260"/>
                  </a:ext>
                </a:extLst>
              </a:tr>
              <a:tr h="4798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February – March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A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99093920"/>
                  </a:ext>
                </a:extLst>
              </a:tr>
              <a:tr h="4708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April – May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 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27788465"/>
                  </a:ext>
                </a:extLst>
              </a:tr>
              <a:tr h="6163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June - July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2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 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66156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F5776BEA-F943-496D-A9EE-F3D029C71924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Program Details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ARCOS 2022</a:t>
            </a:r>
            <a:endParaRPr lang="en-US" sz="1400" spc="-70" dirty="0">
              <a:solidFill>
                <a:prstClr val="white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9462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FED328-FB81-4DFB-9512-8C87CC10ED10}"/>
              </a:ext>
            </a:extLst>
          </p:cNvPr>
          <p:cNvSpPr/>
          <p:nvPr/>
        </p:nvSpPr>
        <p:spPr>
          <a:xfrm rot="16200000">
            <a:off x="3009899" y="-2322761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7E302765-4556-4F38-A322-BB27EA8B0E23}"/>
              </a:ext>
            </a:extLst>
          </p:cNvPr>
          <p:cNvSpPr txBox="1">
            <a:spLocks/>
          </p:cNvSpPr>
          <p:nvPr/>
        </p:nvSpPr>
        <p:spPr>
          <a:xfrm>
            <a:off x="7029578" y="1576595"/>
            <a:ext cx="5162422" cy="430110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accent3">
                    <a:lumMod val="75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396865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2pPr>
            <a:lvl3pPr marL="746107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3pPr>
            <a:lvl4pPr marL="1206470" indent="-17462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2">
                    <a:lumMod val="50000"/>
                  </a:schemeClr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bg2">
                    <a:lumMod val="50000"/>
                  </a:schemeClr>
                </a:solidFill>
                <a:latin typeface="Hamburg-Light" charset="0"/>
                <a:ea typeface="Hamburg-Light" charset="0"/>
                <a:cs typeface="Hamburg-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Organize to flow well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Know your audience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Use organization branding to your advantage 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Be confident!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6ACB2-BEB1-42CE-A0C8-C480347DC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94" y="1425389"/>
            <a:ext cx="6442185" cy="4301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E6D4C8-9EFC-4436-9B8F-0309AE75A999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The Proposal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ARCOS 2022</a:t>
            </a:r>
            <a:endParaRPr lang="en-US" sz="1400" spc="-70" dirty="0">
              <a:solidFill>
                <a:prstClr val="white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6896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E3EBDE-FC8C-4B0B-8546-21EE0B534B06}"/>
              </a:ext>
            </a:extLst>
          </p:cNvPr>
          <p:cNvSpPr/>
          <p:nvPr/>
        </p:nvSpPr>
        <p:spPr>
          <a:xfrm rot="16200000">
            <a:off x="3009899" y="-2299718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56ED4E8-4B50-410A-81CA-7C30FE088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343" y="1321438"/>
            <a:ext cx="10439053" cy="3578086"/>
          </a:xfrm>
        </p:spPr>
        <p:txBody>
          <a:bodyPr/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At the end of this session, participants will be able to:</a:t>
            </a:r>
          </a:p>
          <a:p>
            <a:endParaRPr lang="en-US" sz="9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1. Navigate funding options and pathways of fellowship accreditation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2. Lead program development for a new orthopedic fellowship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3. Execute and deliver a complete proposal for a new fellowship program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8EE6A0-2550-4712-979A-D3CF7BFF7CF3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Objectives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ARCOS 2022</a:t>
            </a:r>
            <a:endParaRPr lang="en-US" sz="1400" spc="-70" dirty="0">
              <a:solidFill>
                <a:prstClr val="white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pic>
        <p:nvPicPr>
          <p:cNvPr id="3074" name="Picture 2" descr="Home - ARCOS">
            <a:extLst>
              <a:ext uri="{FF2B5EF4-FFF2-40B4-BE49-F238E27FC236}">
                <a16:creationId xmlns:a16="http://schemas.microsoft.com/office/drawing/2014/main" id="{D5B3940B-174A-4A8D-904C-0A35311C8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51" y="4342551"/>
            <a:ext cx="8734897" cy="213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665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A346716-C695-410C-906D-B8676CC725EC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E6D4C8-9EFC-4436-9B8F-0309AE75A999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Proposal Template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ARCOS 2022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464F4B34-6D07-47E8-8BEC-DF87002CF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7" y="1246268"/>
            <a:ext cx="4434840" cy="44348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B787F1-1A03-4CBC-806D-0416C31C772B}"/>
              </a:ext>
            </a:extLst>
          </p:cNvPr>
          <p:cNvSpPr txBox="1"/>
          <p:nvPr/>
        </p:nvSpPr>
        <p:spPr>
          <a:xfrm>
            <a:off x="1581321" y="5921374"/>
            <a:ext cx="3989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https://tinyurl.com/ARCOS22</a:t>
            </a:r>
            <a:r>
              <a:rPr lang="en-US" sz="2400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51FBFF-E8DC-46C3-8AFA-B5DE3B9EDA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73" t="16347" r="34665" b="5155"/>
          <a:stretch/>
        </p:blipFill>
        <p:spPr>
          <a:xfrm>
            <a:off x="3777661" y="1492308"/>
            <a:ext cx="3324192" cy="424687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0E8F7-675F-4FC6-A469-312E2797BE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96" t="15532" r="34665" b="5482"/>
          <a:stretch/>
        </p:blipFill>
        <p:spPr>
          <a:xfrm>
            <a:off x="376076" y="1155824"/>
            <a:ext cx="3457606" cy="443484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32711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CB4961-31D5-41B7-85D0-8624C6FF48E2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0A98D-154B-438C-8E66-235A61FD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31" y="936626"/>
            <a:ext cx="11418543" cy="77521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3D69"/>
                </a:solidFill>
              </a:rPr>
              <a:t>You may be in trouble if....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5950D3-DB9F-4BF5-AB41-66DB651A5098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Considerations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ARCOS 2022</a:t>
            </a:r>
            <a:endParaRPr lang="en-US" sz="1400" spc="-70" dirty="0">
              <a:solidFill>
                <a:prstClr val="white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pic>
        <p:nvPicPr>
          <p:cNvPr id="2050" name="Picture 2" descr="Trouble Game | Hasbro Games">
            <a:extLst>
              <a:ext uri="{FF2B5EF4-FFF2-40B4-BE49-F238E27FC236}">
                <a16:creationId xmlns:a16="http://schemas.microsoft.com/office/drawing/2014/main" id="{7350B602-A516-4CF6-B327-3BD7EF2F1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2541">
            <a:off x="6350328" y="1787647"/>
            <a:ext cx="4306606" cy="430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E9DF67-9612-4A89-A471-97C54118E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25" y="1711842"/>
            <a:ext cx="11608051" cy="304841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Your champion is fresh out of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Your champion is a known “Master Delegator”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Your location is saturated with similar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The funding/enthusiasm/support just isn’t there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Your subspecialty has more open positions than residents in the match</a:t>
            </a:r>
          </a:p>
          <a:p>
            <a:pPr lvl="1" indent="0">
              <a:buNone/>
            </a:pP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400" dirty="0"/>
          </a:p>
          <a:p>
            <a:endParaRPr lang="en-US" dirty="0"/>
          </a:p>
          <a:p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6813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412133" y="30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-431800" y="2726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C404C9-1D7C-4DF4-88FA-10C6B70303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740" t="1719" r="3695" b="3716"/>
          <a:stretch/>
        </p:blipFill>
        <p:spPr>
          <a:xfrm>
            <a:off x="514330" y="2448559"/>
            <a:ext cx="5581669" cy="424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9" descr="A person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12044F64-A6F5-40B7-88D6-9424482FF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4858" r="1689" b="4115"/>
          <a:stretch/>
        </p:blipFill>
        <p:spPr>
          <a:xfrm>
            <a:off x="518728" y="123993"/>
            <a:ext cx="5359178" cy="3604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No description available.">
            <a:extLst>
              <a:ext uri="{FF2B5EF4-FFF2-40B4-BE49-F238E27FC236}">
                <a16:creationId xmlns:a16="http://schemas.microsoft.com/office/drawing/2014/main" id="{9723EB9F-5B30-4870-864A-42BC5359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6" y="123993"/>
            <a:ext cx="5867996" cy="3604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BE527D-C0B4-46BA-8A87-AC18A37787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48" t="30732" r="12145" b="2971"/>
          <a:stretch/>
        </p:blipFill>
        <p:spPr>
          <a:xfrm>
            <a:off x="6093801" y="3109876"/>
            <a:ext cx="5581669" cy="3581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9611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412133" y="30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-431800" y="2726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Content Placeholder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2641914-5D64-4509-B5E3-95087B2F7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553" y="1927058"/>
            <a:ext cx="2743489" cy="4116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6DAB8D-439E-4AA6-B5CB-3BBC337D7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23" t="15490" r="13169" b="5686"/>
          <a:stretch/>
        </p:blipFill>
        <p:spPr>
          <a:xfrm>
            <a:off x="4504982" y="1900884"/>
            <a:ext cx="7362430" cy="416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83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Wellness &amp; Education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412133" y="30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-431800" y="2726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8DE4D-30DF-4AEC-8518-A6558E1DF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768" y="1020547"/>
            <a:ext cx="4324226" cy="5596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D8532-015C-41E0-A29E-579793420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0" y="2286735"/>
            <a:ext cx="4106301" cy="4106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257CA7-F208-456C-AB4A-8F0CDE311DC1}"/>
              </a:ext>
            </a:extLst>
          </p:cNvPr>
          <p:cNvSpPr txBox="1"/>
          <p:nvPr/>
        </p:nvSpPr>
        <p:spPr>
          <a:xfrm>
            <a:off x="398028" y="1475716"/>
            <a:ext cx="6482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www.hoagorthopedics.org/HEAL</a:t>
            </a:r>
            <a:r>
              <a:rPr lang="en-US" sz="3200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407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412133" y="30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-431800" y="2726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Content Placeholder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2641914-5D64-4509-B5E3-95087B2F7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2" y="963144"/>
            <a:ext cx="2740551" cy="4111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49EEC5-0E9C-4839-82EB-A4DA3938A234}"/>
              </a:ext>
            </a:extLst>
          </p:cNvPr>
          <p:cNvSpPr txBox="1"/>
          <p:nvPr/>
        </p:nvSpPr>
        <p:spPr>
          <a:xfrm>
            <a:off x="3582186" y="674132"/>
            <a:ext cx="8609814" cy="473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Vanessa Glotzbach, C-TAGME</a:t>
            </a:r>
          </a:p>
          <a:p>
            <a:r>
              <a:rPr lang="en-US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Senior Programs Manager, Hoag Orthopedics</a:t>
            </a:r>
          </a:p>
          <a:p>
            <a:r>
              <a:rPr lang="en-US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Program Director, Health Policy &amp; Management Fellowship</a:t>
            </a:r>
          </a:p>
          <a:p>
            <a:endParaRPr lang="en-US" sz="1400" dirty="0">
              <a:solidFill>
                <a:schemeClr val="bg1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Established Fellowships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Adult Reconstruction Hip &amp; Knee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Orthopedic Spine Surgery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Ortho Sports Medicine (ACGME)</a:t>
            </a:r>
          </a:p>
          <a:p>
            <a:pPr>
              <a:lnSpc>
                <a:spcPct val="150000"/>
              </a:lnSpc>
            </a:pPr>
            <a:endParaRPr lang="en-US" sz="1100" dirty="0">
              <a:solidFill>
                <a:schemeClr val="bg1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1 Health Policy &amp; Management Fellowship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1 Foot &amp; Ankle Fellowship </a:t>
            </a:r>
          </a:p>
          <a:p>
            <a:pPr>
              <a:lnSpc>
                <a:spcPct val="150000"/>
              </a:lnSpc>
            </a:pPr>
            <a:endParaRPr lang="en-US" sz="2000" i="1" dirty="0">
              <a:solidFill>
                <a:schemeClr val="bg1"/>
              </a:solidFill>
              <a:latin typeface="Hamburg-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2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9694A10-3D69-4797-AE1D-69E0D7C6680E}"/>
              </a:ext>
            </a:extLst>
          </p:cNvPr>
          <p:cNvSpPr/>
          <p:nvPr/>
        </p:nvSpPr>
        <p:spPr>
          <a:xfrm rot="16200000">
            <a:off x="3009899" y="-2299718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F4B086-D33E-4C1F-881E-3F771A345A78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marL="0" marR="0" lvl="0" indent="0" algn="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F97A86-CADA-474E-BF4A-432CCFE7F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DBFFD-EF26-CF4A-913F-5EDFA985670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Yu Gothic Medium" panose="020B0500000000000000" pitchFamily="34" charset="-128"/>
                <a:ea typeface="Yu Gothic Medium" panose="020B0500000000000000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pic>
        <p:nvPicPr>
          <p:cNvPr id="6" name="Picture Placeholder 2">
            <a:extLst>
              <a:ext uri="{FF2B5EF4-FFF2-40B4-BE49-F238E27FC236}">
                <a16:creationId xmlns:a16="http://schemas.microsoft.com/office/drawing/2014/main" id="{7EC489D8-0A96-4279-9329-CEAB40AF36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9177" r="5788" b="-226"/>
          <a:stretch/>
        </p:blipFill>
        <p:spPr>
          <a:xfrm>
            <a:off x="9490896" y="1665337"/>
            <a:ext cx="2281140" cy="2268378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05F39CB-C75A-4475-8379-3884C256016A}"/>
              </a:ext>
            </a:extLst>
          </p:cNvPr>
          <p:cNvSpPr txBox="1">
            <a:spLocks/>
          </p:cNvSpPr>
          <p:nvPr/>
        </p:nvSpPr>
        <p:spPr>
          <a:xfrm>
            <a:off x="7252481" y="1665615"/>
            <a:ext cx="2286000" cy="2262568"/>
          </a:xfrm>
          <a:prstGeom prst="rect">
            <a:avLst/>
          </a:prstGeom>
          <a:solidFill>
            <a:schemeClr val="accent1"/>
          </a:solidFill>
        </p:spPr>
        <p:txBody>
          <a:bodyPr lIns="182880" tIns="0" rIns="274320" bIns="0"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Hamburg-Light" charset="0"/>
                <a:ea typeface="Hamburg-Light" charset="0"/>
                <a:cs typeface="Hamburg-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Building Your Program</a:t>
            </a:r>
          </a:p>
        </p:txBody>
      </p:sp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EB0BEA3C-AB01-424C-B06C-65C29E41A5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" b="835"/>
          <a:stretch/>
        </p:blipFill>
        <p:spPr>
          <a:xfrm>
            <a:off x="7238170" y="3910742"/>
            <a:ext cx="2281237" cy="2243138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C9679F0-7527-483D-A792-37762E8A50C5}"/>
              </a:ext>
            </a:extLst>
          </p:cNvPr>
          <p:cNvSpPr txBox="1">
            <a:spLocks/>
          </p:cNvSpPr>
          <p:nvPr/>
        </p:nvSpPr>
        <p:spPr>
          <a:xfrm>
            <a:off x="9513038" y="3910743"/>
            <a:ext cx="2286000" cy="2242858"/>
          </a:xfrm>
          <a:prstGeom prst="rect">
            <a:avLst/>
          </a:prstGeom>
          <a:solidFill>
            <a:schemeClr val="accent4"/>
          </a:solidFill>
        </p:spPr>
        <p:txBody>
          <a:bodyPr lIns="182880" tIns="0" rIns="274320" bIns="0"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Hamburg-Light" charset="0"/>
                <a:ea typeface="Hamburg-Light" charset="0"/>
                <a:cs typeface="Hamburg-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Proposal Template</a:t>
            </a:r>
          </a:p>
        </p:txBody>
      </p:sp>
      <p:pic>
        <p:nvPicPr>
          <p:cNvPr id="11" name="Picture Placeholder 19">
            <a:extLst>
              <a:ext uri="{FF2B5EF4-FFF2-40B4-BE49-F238E27FC236}">
                <a16:creationId xmlns:a16="http://schemas.microsoft.com/office/drawing/2014/main" id="{572D794D-DD98-4DD3-B877-544C2D9BA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 b="11302"/>
          <a:stretch/>
        </p:blipFill>
        <p:spPr>
          <a:xfrm>
            <a:off x="4964234" y="1656081"/>
            <a:ext cx="2281140" cy="2254666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5911D801-FE7B-46F8-ABC9-1415A043F316}"/>
              </a:ext>
            </a:extLst>
          </p:cNvPr>
          <p:cNvSpPr txBox="1">
            <a:spLocks/>
          </p:cNvSpPr>
          <p:nvPr/>
        </p:nvSpPr>
        <p:spPr>
          <a:xfrm>
            <a:off x="4945388" y="3884485"/>
            <a:ext cx="2286000" cy="2242858"/>
          </a:xfrm>
          <a:prstGeom prst="rect">
            <a:avLst/>
          </a:prstGeom>
          <a:solidFill>
            <a:schemeClr val="accent2"/>
          </a:solidFill>
        </p:spPr>
        <p:txBody>
          <a:bodyPr lIns="182880" tIns="0" rIns="274320" bIns="0"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Hamburg-Light" charset="0"/>
                <a:ea typeface="Hamburg-Light" charset="0"/>
                <a:cs typeface="Hamburg-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Funding Pathways</a:t>
            </a:r>
          </a:p>
          <a:p>
            <a:pPr marL="0" indent="0">
              <a:buFont typeface="Arial"/>
              <a:buNone/>
            </a:pPr>
            <a:endParaRPr lang="en-US" dirty="0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6E301E7-95A6-4304-9148-239F59CACA31}"/>
              </a:ext>
            </a:extLst>
          </p:cNvPr>
          <p:cNvSpPr txBox="1">
            <a:spLocks/>
          </p:cNvSpPr>
          <p:nvPr/>
        </p:nvSpPr>
        <p:spPr>
          <a:xfrm>
            <a:off x="2671127" y="1658813"/>
            <a:ext cx="2286000" cy="2225675"/>
          </a:xfrm>
          <a:prstGeom prst="rect">
            <a:avLst/>
          </a:prstGeom>
          <a:solidFill>
            <a:schemeClr val="accent3"/>
          </a:solidFill>
        </p:spPr>
        <p:txBody>
          <a:bodyPr lIns="182880" tIns="0" rIns="274320" bIns="0"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Hamburg-Light" charset="0"/>
                <a:ea typeface="Hamburg-Light" charset="0"/>
                <a:cs typeface="Hamburg-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Accreditation Pathways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F8A517D-7B3F-4E0C-B576-7E28C6085351}"/>
              </a:ext>
            </a:extLst>
          </p:cNvPr>
          <p:cNvSpPr txBox="1">
            <a:spLocks/>
          </p:cNvSpPr>
          <p:nvPr/>
        </p:nvSpPr>
        <p:spPr>
          <a:xfrm>
            <a:off x="399880" y="3875486"/>
            <a:ext cx="2286000" cy="2242858"/>
          </a:xfrm>
          <a:prstGeom prst="rect">
            <a:avLst/>
          </a:prstGeom>
          <a:solidFill>
            <a:schemeClr val="accent5"/>
          </a:solidFill>
        </p:spPr>
        <p:txBody>
          <a:bodyPr lIns="182880" tIns="0" rIns="274320" bIns="0"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Hamburg-Light" pitchFamily="50" charset="0"/>
                <a:ea typeface="Hamburg-Light" pitchFamily="50" charset="0"/>
                <a:cs typeface="Hamburg-Light" pitchFamily="5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Hamburg-Light" charset="0"/>
                <a:ea typeface="Hamburg-Light" charset="0"/>
                <a:cs typeface="Hamburg-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Team of  Champions</a:t>
            </a:r>
          </a:p>
        </p:txBody>
      </p:sp>
      <p:pic>
        <p:nvPicPr>
          <p:cNvPr id="15" name="Picture Placeholder 18">
            <a:extLst>
              <a:ext uri="{FF2B5EF4-FFF2-40B4-BE49-F238E27FC236}">
                <a16:creationId xmlns:a16="http://schemas.microsoft.com/office/drawing/2014/main" id="{E637882B-EE6D-4868-AE0E-DABB9FAF8B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92" t="4278" r="4384" b="7200"/>
          <a:stretch/>
        </p:blipFill>
        <p:spPr>
          <a:xfrm>
            <a:off x="2692759" y="3904682"/>
            <a:ext cx="2281237" cy="2243138"/>
          </a:xfrm>
          <a:prstGeom prst="rect">
            <a:avLst/>
          </a:prstGeom>
        </p:spPr>
      </p:pic>
      <p:pic>
        <p:nvPicPr>
          <p:cNvPr id="16" name="Picture Placeholder 17">
            <a:extLst>
              <a:ext uri="{FF2B5EF4-FFF2-40B4-BE49-F238E27FC236}">
                <a16:creationId xmlns:a16="http://schemas.microsoft.com/office/drawing/2014/main" id="{970DEEBE-A481-41BD-BEFA-3BFB5D978E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3413" b="13413"/>
          <a:stretch>
            <a:fillRect/>
          </a:stretch>
        </p:blipFill>
        <p:spPr>
          <a:xfrm>
            <a:off x="411619" y="1649814"/>
            <a:ext cx="2281140" cy="222541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C97AE2C-9744-4DED-83FA-8BC4A3DA87A2}"/>
              </a:ext>
            </a:extLst>
          </p:cNvPr>
          <p:cNvSpPr txBox="1">
            <a:spLocks/>
          </p:cNvSpPr>
          <p:nvPr/>
        </p:nvSpPr>
        <p:spPr>
          <a:xfrm>
            <a:off x="2080817" y="-8172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Fellowship Proposal Components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ARCOS 2022</a:t>
            </a:r>
            <a:endParaRPr lang="en-US" sz="1400" spc="-70" dirty="0">
              <a:solidFill>
                <a:prstClr val="white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0154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4F3DA9-811F-44AF-A7EB-7EFC9CE03C13}"/>
              </a:ext>
            </a:extLst>
          </p:cNvPr>
          <p:cNvSpPr/>
          <p:nvPr/>
        </p:nvSpPr>
        <p:spPr>
          <a:xfrm rot="16200000">
            <a:off x="3009899" y="-2299718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51B696-0D71-4B96-BA61-6B8D1F0B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368" y="1097280"/>
            <a:ext cx="5949903" cy="530352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Toolbox of Skills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Intimately familiar with accreditation requirements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Interview &amp; matching experience 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Relationship building &amp; maintenance</a:t>
            </a:r>
          </a:p>
          <a:p>
            <a:pPr marL="682615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Administration &amp; faculty</a:t>
            </a:r>
          </a:p>
          <a:p>
            <a:pPr marL="682615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GME Office</a:t>
            </a:r>
          </a:p>
          <a:p>
            <a:pPr marL="682615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Coordinators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Budgeting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Templates </a:t>
            </a:r>
          </a:p>
          <a:p>
            <a:pPr marL="682615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CCC/PEC, Goals &amp; Objectives, Evaluations, Rotations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Research </a:t>
            </a:r>
          </a:p>
          <a:p>
            <a:pPr marL="682615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Excellent at using resources to find required information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AC74E-DB0C-4B4D-9D2C-3310982DC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6" t="30626" r="39117" b="19716"/>
          <a:stretch/>
        </p:blipFill>
        <p:spPr>
          <a:xfrm>
            <a:off x="284095" y="2005174"/>
            <a:ext cx="5287179" cy="358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53C92F-D236-415E-A2DC-A1AA011A573E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Champion Program Coordinators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97E5A-964A-4C74-8B2B-AAFF437E4560}"/>
              </a:ext>
            </a:extLst>
          </p:cNvPr>
          <p:cNvSpPr txBox="1"/>
          <p:nvPr/>
        </p:nvSpPr>
        <p:spPr>
          <a:xfrm>
            <a:off x="1209425" y="5587390"/>
            <a:ext cx="3436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ARCOS 2017 Annual Meeting - San Diego, CA</a:t>
            </a:r>
          </a:p>
        </p:txBody>
      </p:sp>
    </p:spTree>
    <p:extLst>
      <p:ext uri="{BB962C8B-B14F-4D97-AF65-F5344CB8AC3E}">
        <p14:creationId xmlns:p14="http://schemas.microsoft.com/office/powerpoint/2010/main" val="3312987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433C86-6D31-4F6B-BD32-234CD3ACCDA5}"/>
              </a:ext>
            </a:extLst>
          </p:cNvPr>
          <p:cNvSpPr/>
          <p:nvPr/>
        </p:nvSpPr>
        <p:spPr>
          <a:xfrm rot="16200000">
            <a:off x="3009899" y="-2299718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E9DF67-9612-4A89-A471-97C54118E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26" y="1722473"/>
            <a:ext cx="5949903" cy="4790621"/>
          </a:xfrm>
        </p:spPr>
        <p:txBody>
          <a:bodyPr/>
          <a:lstStyle/>
          <a:p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Who is your champion?</a:t>
            </a:r>
          </a:p>
          <a:p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What is their motivation for building a program?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Community Benefit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Altruistic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Hospital/University Initiative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021303-CEC1-4701-AD5B-827E30498DF4}"/>
              </a:ext>
            </a:extLst>
          </p:cNvPr>
          <p:cNvGrpSpPr/>
          <p:nvPr/>
        </p:nvGrpSpPr>
        <p:grpSpPr>
          <a:xfrm>
            <a:off x="7080597" y="1065843"/>
            <a:ext cx="4359606" cy="5228632"/>
            <a:chOff x="6223418" y="884722"/>
            <a:chExt cx="4142240" cy="5498681"/>
          </a:xfrm>
        </p:grpSpPr>
        <p:pic>
          <p:nvPicPr>
            <p:cNvPr id="15" name="Picture 14" descr="A person wearing glasses and smiling at the camera&#10;&#10;Description automatically generated">
              <a:extLst>
                <a:ext uri="{FF2B5EF4-FFF2-40B4-BE49-F238E27FC236}">
                  <a16:creationId xmlns:a16="http://schemas.microsoft.com/office/drawing/2014/main" id="{643660A5-6A5A-4B21-8DDD-22CB54287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4" b="12880"/>
            <a:stretch/>
          </p:blipFill>
          <p:spPr>
            <a:xfrm>
              <a:off x="6223418" y="905462"/>
              <a:ext cx="2071840" cy="2689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9A30F5-21A3-4D85-9C2D-E1702A0D3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52" t="5223" r="7503" b="13598"/>
            <a:stretch/>
          </p:blipFill>
          <p:spPr>
            <a:xfrm>
              <a:off x="8416212" y="884722"/>
              <a:ext cx="1930946" cy="2689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8504AE-21B5-40AA-8625-5667D52B6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868" r="9942"/>
            <a:stretch/>
          </p:blipFill>
          <p:spPr>
            <a:xfrm>
              <a:off x="6223418" y="3673455"/>
              <a:ext cx="2071840" cy="27099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1F2B389-D49E-4EC3-BBD3-B25C6EEA9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2" r="9882"/>
            <a:stretch/>
          </p:blipFill>
          <p:spPr>
            <a:xfrm>
              <a:off x="8416212" y="3694195"/>
              <a:ext cx="1949446" cy="2689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6C6A7420-42F4-48E0-ACDB-155941A4510D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Physician &amp; Admin Champions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</p:spTree>
    <p:extLst>
      <p:ext uri="{BB962C8B-B14F-4D97-AF65-F5344CB8AC3E}">
        <p14:creationId xmlns:p14="http://schemas.microsoft.com/office/powerpoint/2010/main" val="809960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18E44A-11C4-427C-9C07-8B3693428102}"/>
              </a:ext>
            </a:extLst>
          </p:cNvPr>
          <p:cNvSpPr/>
          <p:nvPr/>
        </p:nvSpPr>
        <p:spPr>
          <a:xfrm rot="16200000">
            <a:off x="3009899" y="-2299718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E9DF67-9612-4A89-A471-97C54118E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3626" y="1827830"/>
            <a:ext cx="4577684" cy="4177284"/>
          </a:xfrm>
        </p:spPr>
        <p:txBody>
          <a:bodyPr/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GME Office 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Sponsoring Institution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Other Faculty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Business Analytics Department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Billing Department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Mentors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Peers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ARCOS Members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479B598-788F-46FD-875E-868D5A6E1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6" t="9144" r="15101" b="9144"/>
          <a:stretch/>
        </p:blipFill>
        <p:spPr>
          <a:xfrm>
            <a:off x="302943" y="1665614"/>
            <a:ext cx="6052789" cy="403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2E1D009-48D8-401E-85BD-3800CC679379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Teammates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ARCOS 2022</a:t>
            </a:r>
            <a:endParaRPr lang="en-US" sz="1400" spc="-70" dirty="0">
              <a:solidFill>
                <a:prstClr val="white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3502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E2AE4A-8849-4BFD-A666-3EC5F4439A66}"/>
              </a:ext>
            </a:extLst>
          </p:cNvPr>
          <p:cNvSpPr/>
          <p:nvPr/>
        </p:nvSpPr>
        <p:spPr>
          <a:xfrm rot="16200000">
            <a:off x="3009899" y="-2324102"/>
            <a:ext cx="6172203" cy="12192000"/>
          </a:xfrm>
          <a:prstGeom prst="rect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accent1">
                  <a:lumMod val="30000"/>
                  <a:lumOff val="70000"/>
                  <a:alpha val="1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D05608-A707-4B3B-B216-61A470A81033}"/>
              </a:ext>
            </a:extLst>
          </p:cNvPr>
          <p:cNvSpPr txBox="1"/>
          <p:nvPr/>
        </p:nvSpPr>
        <p:spPr>
          <a:xfrm>
            <a:off x="820271" y="1348500"/>
            <a:ext cx="4491317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How will this program effect/serve the community?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How will the new program financially impact the organization?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How will this program impact existing training programs?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What is special about your program?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Who is going to manage this program?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SWOT </a:t>
            </a:r>
          </a:p>
          <a:p>
            <a:pPr>
              <a:spcBef>
                <a:spcPts val="600"/>
              </a:spcBef>
            </a:pPr>
            <a:endParaRPr lang="en-US" sz="20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 lvl="1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	</a:t>
            </a:r>
          </a:p>
          <a:p>
            <a:pPr lvl="1"/>
            <a:endParaRPr lang="en-US" sz="2000" dirty="0">
              <a:solidFill>
                <a:schemeClr val="bg2">
                  <a:lumMod val="25000"/>
                </a:schemeClr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DD7C0A-84BD-49B1-BB62-05EBBA066C1C}"/>
              </a:ext>
            </a:extLst>
          </p:cNvPr>
          <p:cNvSpPr txBox="1">
            <a:spLocks/>
          </p:cNvSpPr>
          <p:nvPr/>
        </p:nvSpPr>
        <p:spPr>
          <a:xfrm>
            <a:off x="2104879" y="24376"/>
            <a:ext cx="10087121" cy="9554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0" kern="1200">
                <a:solidFill>
                  <a:schemeClr val="accent5"/>
                </a:solidFill>
                <a:latin typeface="Hamburg-Light" charset="0"/>
                <a:ea typeface="Hamburg-Light" charset="0"/>
                <a:cs typeface="Hamburg-Light" charset="0"/>
              </a:defRPr>
            </a:lvl1pPr>
          </a:lstStyle>
          <a:p>
            <a:pPr algn="r" defTabSz="731520">
              <a:lnSpc>
                <a:spcPct val="100000"/>
              </a:lnSpc>
              <a:spcBef>
                <a:spcPts val="0"/>
              </a:spcBef>
            </a:pPr>
            <a: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  <a:t>Considerations</a:t>
            </a:r>
            <a:br>
              <a:rPr lang="en-US" sz="2400" b="1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rPr>
            </a:br>
            <a:r>
              <a:rPr lang="en-US" sz="1400" spc="-70" dirty="0">
                <a:solidFill>
                  <a:prstClr val="white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ARCOS 2022</a:t>
            </a:r>
          </a:p>
        </p:txBody>
      </p:sp>
      <p:pic>
        <p:nvPicPr>
          <p:cNvPr id="7" name="Picture 6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52634F32-39F2-4DAC-821D-C69D81190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840" y="1398186"/>
            <a:ext cx="6092442" cy="4061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1352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Hoag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88BD"/>
      </a:accent1>
      <a:accent2>
        <a:srgbClr val="ED7C31"/>
      </a:accent2>
      <a:accent3>
        <a:srgbClr val="A5A5A5"/>
      </a:accent3>
      <a:accent4>
        <a:srgbClr val="A28F2F"/>
      </a:accent4>
      <a:accent5>
        <a:srgbClr val="1F5078"/>
      </a:accent5>
      <a:accent6>
        <a:srgbClr val="E8E8DA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1564</Words>
  <Application>Microsoft Office PowerPoint</Application>
  <PresentationFormat>Widescreen</PresentationFormat>
  <Paragraphs>420</Paragraphs>
  <Slides>34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Yu Gothic</vt:lpstr>
      <vt:lpstr>Yu Gothic Medium</vt:lpstr>
      <vt:lpstr>Arial</vt:lpstr>
      <vt:lpstr>Calibri</vt:lpstr>
      <vt:lpstr>Hamburg-Light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Gold Standard: Subspecialty Certification</vt:lpstr>
      <vt:lpstr>Unaccredited Fellowships</vt:lpstr>
      <vt:lpstr>Recruitment &amp; Matching </vt:lpstr>
      <vt:lpstr>Accreditation Pathways Effect Matching</vt:lpstr>
      <vt:lpstr>Accreditation Timelines &amp; Fees</vt:lpstr>
      <vt:lpstr>What to include in your budget</vt:lpstr>
      <vt:lpstr>Funding Pathways</vt:lpstr>
      <vt:lpstr>Funding Pathways</vt:lpstr>
      <vt:lpstr>Billing</vt:lpstr>
      <vt:lpstr>Additional Support</vt:lpstr>
      <vt:lpstr>PowerPoint Presentation</vt:lpstr>
      <vt:lpstr>...program bonding...?</vt:lpstr>
      <vt:lpstr>Program Overview – What’s on your website?</vt:lpstr>
      <vt:lpstr>Curriculum Foundation </vt:lpstr>
      <vt:lpstr>PowerPoint Presentation</vt:lpstr>
      <vt:lpstr>PowerPoint Presentation</vt:lpstr>
      <vt:lpstr>PowerPoint Presentation</vt:lpstr>
      <vt:lpstr>You may be in trouble if....</vt:lpstr>
      <vt:lpstr>PowerPoint Presentation</vt:lpstr>
      <vt:lpstr>PowerPoint Presentation</vt:lpstr>
      <vt:lpstr>Wellness &amp; Education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Guerrero, Sean</dc:creator>
  <cp:lastModifiedBy>Glotzbach, Vanessa</cp:lastModifiedBy>
  <cp:revision>24</cp:revision>
  <dcterms:created xsi:type="dcterms:W3CDTF">2021-02-08T22:57:29Z</dcterms:created>
  <dcterms:modified xsi:type="dcterms:W3CDTF">2022-03-23T05:19:52Z</dcterms:modified>
</cp:coreProperties>
</file>